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1" r:id="rId2"/>
    <p:sldId id="280" r:id="rId3"/>
    <p:sldId id="256" r:id="rId4"/>
    <p:sldId id="260" r:id="rId5"/>
    <p:sldId id="257" r:id="rId6"/>
    <p:sldId id="258" r:id="rId7"/>
    <p:sldId id="259" r:id="rId8"/>
    <p:sldId id="261" r:id="rId9"/>
    <p:sldId id="263" r:id="rId10"/>
    <p:sldId id="265" r:id="rId11"/>
    <p:sldId id="264" r:id="rId12"/>
    <p:sldId id="268" r:id="rId13"/>
    <p:sldId id="267" r:id="rId14"/>
    <p:sldId id="269" r:id="rId15"/>
    <p:sldId id="270" r:id="rId16"/>
    <p:sldId id="266"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E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3BFAD-31F6-4499-8966-99D08CBE980F}" type="doc">
      <dgm:prSet loTypeId="urn:microsoft.com/office/officeart/2018/2/layout/IconCircleList" loCatId="icon" qsTypeId="urn:microsoft.com/office/officeart/2005/8/quickstyle/simple1" qsCatId="simple" csTypeId="urn:microsoft.com/office/officeart/2005/8/colors/accent2_1" csCatId="accent2" phldr="1"/>
      <dgm:spPr/>
      <dgm:t>
        <a:bodyPr/>
        <a:lstStyle/>
        <a:p>
          <a:endParaRPr lang="en-US"/>
        </a:p>
      </dgm:t>
    </dgm:pt>
    <dgm:pt modelId="{4A483886-77B5-418A-BDE3-766B3BBDF22A}">
      <dgm:prSet/>
      <dgm:spPr/>
      <dgm:t>
        <a:bodyPr/>
        <a:lstStyle/>
        <a:p>
          <a:pPr>
            <a:lnSpc>
              <a:spcPct val="100000"/>
            </a:lnSpc>
          </a:pPr>
          <a:r>
            <a:rPr lang="en-US" dirty="0">
              <a:latin typeface="Century Gothic" panose="020B0502020202020204" pitchFamily="34" charset="0"/>
            </a:rPr>
            <a:t>Contexto del problema</a:t>
          </a:r>
        </a:p>
      </dgm:t>
    </dgm:pt>
    <dgm:pt modelId="{EC337163-1C99-4E05-9D14-AA35CB8B477B}" type="parTrans" cxnId="{43518723-DC03-4B81-8BCE-C7EA1843691F}">
      <dgm:prSet/>
      <dgm:spPr/>
      <dgm:t>
        <a:bodyPr/>
        <a:lstStyle/>
        <a:p>
          <a:endParaRPr lang="en-US">
            <a:latin typeface="Century Gothic" panose="020B0502020202020204" pitchFamily="34" charset="0"/>
          </a:endParaRPr>
        </a:p>
      </dgm:t>
    </dgm:pt>
    <dgm:pt modelId="{E2BD6897-9DD6-451F-B2A8-627BA68FADC3}" type="sibTrans" cxnId="{43518723-DC03-4B81-8BCE-C7EA1843691F}">
      <dgm:prSet/>
      <dgm:spPr/>
      <dgm:t>
        <a:bodyPr/>
        <a:lstStyle/>
        <a:p>
          <a:pPr>
            <a:lnSpc>
              <a:spcPct val="100000"/>
            </a:lnSpc>
          </a:pPr>
          <a:endParaRPr lang="en-US">
            <a:latin typeface="Century Gothic" panose="020B0502020202020204" pitchFamily="34" charset="0"/>
          </a:endParaRPr>
        </a:p>
      </dgm:t>
    </dgm:pt>
    <dgm:pt modelId="{AFC75392-C634-4DD2-B069-76F3A3266717}">
      <dgm:prSet/>
      <dgm:spPr/>
      <dgm:t>
        <a:bodyPr/>
        <a:lstStyle/>
        <a:p>
          <a:pPr>
            <a:lnSpc>
              <a:spcPct val="100000"/>
            </a:lnSpc>
          </a:pPr>
          <a:r>
            <a:rPr lang="es-MX" dirty="0">
              <a:latin typeface="Century Gothic" panose="020B0502020202020204" pitchFamily="34" charset="0"/>
            </a:rPr>
            <a:t>Objetivos del trabajo</a:t>
          </a:r>
          <a:endParaRPr lang="en-US" dirty="0">
            <a:latin typeface="Century Gothic" panose="020B0502020202020204" pitchFamily="34" charset="0"/>
          </a:endParaRPr>
        </a:p>
      </dgm:t>
    </dgm:pt>
    <dgm:pt modelId="{95CDECE7-C031-4EE3-BFDB-35B4C106635F}" type="parTrans" cxnId="{8DD066CC-5C81-45E9-B4C0-7561E889778A}">
      <dgm:prSet/>
      <dgm:spPr/>
      <dgm:t>
        <a:bodyPr/>
        <a:lstStyle/>
        <a:p>
          <a:endParaRPr lang="en-US">
            <a:latin typeface="Century Gothic" panose="020B0502020202020204" pitchFamily="34" charset="0"/>
          </a:endParaRPr>
        </a:p>
      </dgm:t>
    </dgm:pt>
    <dgm:pt modelId="{080F04F0-8C03-474E-BE1B-85D941887049}" type="sibTrans" cxnId="{8DD066CC-5C81-45E9-B4C0-7561E889778A}">
      <dgm:prSet/>
      <dgm:spPr/>
      <dgm:t>
        <a:bodyPr/>
        <a:lstStyle/>
        <a:p>
          <a:pPr>
            <a:lnSpc>
              <a:spcPct val="100000"/>
            </a:lnSpc>
          </a:pPr>
          <a:endParaRPr lang="en-US">
            <a:latin typeface="Century Gothic" panose="020B0502020202020204" pitchFamily="34" charset="0"/>
          </a:endParaRPr>
        </a:p>
      </dgm:t>
    </dgm:pt>
    <dgm:pt modelId="{3E8FF64D-B109-47F8-9AE2-7A32F4F89238}">
      <dgm:prSet/>
      <dgm:spPr/>
      <dgm:t>
        <a:bodyPr/>
        <a:lstStyle/>
        <a:p>
          <a:pPr>
            <a:lnSpc>
              <a:spcPct val="100000"/>
            </a:lnSpc>
          </a:pPr>
          <a:r>
            <a:rPr lang="es-MX" dirty="0">
              <a:latin typeface="Century Gothic" panose="020B0502020202020204" pitchFamily="34" charset="0"/>
            </a:rPr>
            <a:t>Exploración inicial</a:t>
          </a:r>
          <a:endParaRPr lang="en-US" dirty="0">
            <a:latin typeface="Century Gothic" panose="020B0502020202020204" pitchFamily="34" charset="0"/>
          </a:endParaRPr>
        </a:p>
      </dgm:t>
    </dgm:pt>
    <dgm:pt modelId="{9EAA62AC-49F0-4BB2-A1EA-70B26B504C1B}" type="parTrans" cxnId="{B5BA67DB-0489-412D-92C9-CD334F113D68}">
      <dgm:prSet/>
      <dgm:spPr/>
      <dgm:t>
        <a:bodyPr/>
        <a:lstStyle/>
        <a:p>
          <a:endParaRPr lang="en-US">
            <a:latin typeface="Century Gothic" panose="020B0502020202020204" pitchFamily="34" charset="0"/>
          </a:endParaRPr>
        </a:p>
      </dgm:t>
    </dgm:pt>
    <dgm:pt modelId="{10F6B94D-1ADD-4B72-8FC1-3F0E62A76752}" type="sibTrans" cxnId="{B5BA67DB-0489-412D-92C9-CD334F113D68}">
      <dgm:prSet/>
      <dgm:spPr/>
      <dgm:t>
        <a:bodyPr/>
        <a:lstStyle/>
        <a:p>
          <a:pPr>
            <a:lnSpc>
              <a:spcPct val="100000"/>
            </a:lnSpc>
          </a:pPr>
          <a:endParaRPr lang="en-US">
            <a:latin typeface="Century Gothic" panose="020B0502020202020204" pitchFamily="34" charset="0"/>
          </a:endParaRPr>
        </a:p>
      </dgm:t>
    </dgm:pt>
    <dgm:pt modelId="{C1568C71-75E1-4E80-BB36-AD92F68D91F7}">
      <dgm:prSet/>
      <dgm:spPr/>
      <dgm:t>
        <a:bodyPr/>
        <a:lstStyle/>
        <a:p>
          <a:pPr>
            <a:lnSpc>
              <a:spcPct val="100000"/>
            </a:lnSpc>
          </a:pPr>
          <a:r>
            <a:rPr lang="en-US" dirty="0">
              <a:latin typeface="Century Gothic" panose="020B0502020202020204" pitchFamily="34" charset="0"/>
            </a:rPr>
            <a:t>Preprocesamiento</a:t>
          </a:r>
        </a:p>
      </dgm:t>
    </dgm:pt>
    <dgm:pt modelId="{15F8180D-81EA-4A23-A687-EF4A974DF15C}" type="parTrans" cxnId="{6B4BC2E1-99F6-4265-BB9D-910219B121A8}">
      <dgm:prSet/>
      <dgm:spPr/>
      <dgm:t>
        <a:bodyPr/>
        <a:lstStyle/>
        <a:p>
          <a:endParaRPr lang="en-US">
            <a:latin typeface="Century Gothic" panose="020B0502020202020204" pitchFamily="34" charset="0"/>
          </a:endParaRPr>
        </a:p>
      </dgm:t>
    </dgm:pt>
    <dgm:pt modelId="{2D6D6687-2956-4E4E-B073-59632D4AA46C}" type="sibTrans" cxnId="{6B4BC2E1-99F6-4265-BB9D-910219B121A8}">
      <dgm:prSet/>
      <dgm:spPr/>
      <dgm:t>
        <a:bodyPr/>
        <a:lstStyle/>
        <a:p>
          <a:pPr>
            <a:lnSpc>
              <a:spcPct val="100000"/>
            </a:lnSpc>
          </a:pPr>
          <a:endParaRPr lang="en-US">
            <a:latin typeface="Century Gothic" panose="020B0502020202020204" pitchFamily="34" charset="0"/>
          </a:endParaRPr>
        </a:p>
      </dgm:t>
    </dgm:pt>
    <dgm:pt modelId="{0D979608-05BA-42D6-AD2C-25495C40E5BF}">
      <dgm:prSet/>
      <dgm:spPr/>
      <dgm:t>
        <a:bodyPr/>
        <a:lstStyle/>
        <a:p>
          <a:pPr>
            <a:lnSpc>
              <a:spcPct val="100000"/>
            </a:lnSpc>
          </a:pPr>
          <a:r>
            <a:rPr lang="es-MX" dirty="0">
              <a:latin typeface="Century Gothic" panose="020B0502020202020204" pitchFamily="34" charset="0"/>
            </a:rPr>
            <a:t>Entrenamiento del modelo</a:t>
          </a:r>
          <a:endParaRPr lang="en-US" dirty="0">
            <a:latin typeface="Century Gothic" panose="020B0502020202020204" pitchFamily="34" charset="0"/>
          </a:endParaRPr>
        </a:p>
      </dgm:t>
    </dgm:pt>
    <dgm:pt modelId="{9A250A0D-EF94-4030-B9F0-FD58E3D04C46}" type="parTrans" cxnId="{2716F98F-0CBC-458A-A81F-4B46871D8C7E}">
      <dgm:prSet/>
      <dgm:spPr/>
      <dgm:t>
        <a:bodyPr/>
        <a:lstStyle/>
        <a:p>
          <a:endParaRPr lang="en-US">
            <a:latin typeface="Century Gothic" panose="020B0502020202020204" pitchFamily="34" charset="0"/>
          </a:endParaRPr>
        </a:p>
      </dgm:t>
    </dgm:pt>
    <dgm:pt modelId="{64BE2CE5-5D45-4D31-8F7A-33F490CFF85A}" type="sibTrans" cxnId="{2716F98F-0CBC-458A-A81F-4B46871D8C7E}">
      <dgm:prSet/>
      <dgm:spPr/>
      <dgm:t>
        <a:bodyPr/>
        <a:lstStyle/>
        <a:p>
          <a:pPr>
            <a:lnSpc>
              <a:spcPct val="100000"/>
            </a:lnSpc>
          </a:pPr>
          <a:endParaRPr lang="en-US">
            <a:latin typeface="Century Gothic" panose="020B0502020202020204" pitchFamily="34" charset="0"/>
          </a:endParaRPr>
        </a:p>
      </dgm:t>
    </dgm:pt>
    <dgm:pt modelId="{E0A81699-23ED-4BCB-B47F-8C3D0EB82BD8}">
      <dgm:prSet/>
      <dgm:spPr/>
      <dgm:t>
        <a:bodyPr/>
        <a:lstStyle/>
        <a:p>
          <a:pPr>
            <a:lnSpc>
              <a:spcPct val="100000"/>
            </a:lnSpc>
          </a:pPr>
          <a:r>
            <a:rPr lang="es-CO" dirty="0"/>
            <a:t>Resultados Obtenidos</a:t>
          </a:r>
        </a:p>
      </dgm:t>
    </dgm:pt>
    <dgm:pt modelId="{3522C7DD-EAFB-4D72-9748-00846AE32181}" type="parTrans" cxnId="{E22804DD-C44D-4641-ACEE-0441A6D0CAE6}">
      <dgm:prSet/>
      <dgm:spPr/>
      <dgm:t>
        <a:bodyPr/>
        <a:lstStyle/>
        <a:p>
          <a:endParaRPr lang="es-CO"/>
        </a:p>
      </dgm:t>
    </dgm:pt>
    <dgm:pt modelId="{58096B82-D9FD-4295-88D2-77E908B3940C}" type="sibTrans" cxnId="{E22804DD-C44D-4641-ACEE-0441A6D0CAE6}">
      <dgm:prSet/>
      <dgm:spPr/>
      <dgm:t>
        <a:bodyPr/>
        <a:lstStyle/>
        <a:p>
          <a:endParaRPr lang="es-CO"/>
        </a:p>
      </dgm:t>
    </dgm:pt>
    <dgm:pt modelId="{3DD9E350-413B-413B-8362-23122704E7A9}" type="pres">
      <dgm:prSet presAssocID="{E4D3BFAD-31F6-4499-8966-99D08CBE980F}" presName="root" presStyleCnt="0">
        <dgm:presLayoutVars>
          <dgm:dir/>
          <dgm:resizeHandles val="exact"/>
        </dgm:presLayoutVars>
      </dgm:prSet>
      <dgm:spPr/>
    </dgm:pt>
    <dgm:pt modelId="{E1561189-4BE4-49F0-8D05-BA795AE67041}" type="pres">
      <dgm:prSet presAssocID="{E4D3BFAD-31F6-4499-8966-99D08CBE980F}" presName="container" presStyleCnt="0">
        <dgm:presLayoutVars>
          <dgm:dir/>
          <dgm:resizeHandles val="exact"/>
        </dgm:presLayoutVars>
      </dgm:prSet>
      <dgm:spPr/>
    </dgm:pt>
    <dgm:pt modelId="{021C1397-0265-4C5D-B972-D9037C3850B7}" type="pres">
      <dgm:prSet presAssocID="{4A483886-77B5-418A-BDE3-766B3BBDF22A}" presName="compNode" presStyleCnt="0"/>
      <dgm:spPr/>
    </dgm:pt>
    <dgm:pt modelId="{1FD3948B-9583-4D7C-867E-A02BA589692F}" type="pres">
      <dgm:prSet presAssocID="{4A483886-77B5-418A-BDE3-766B3BBDF22A}" presName="iconBgRect" presStyleLbl="bgShp" presStyleIdx="0" presStyleCnt="6"/>
      <dgm:spPr/>
    </dgm:pt>
    <dgm:pt modelId="{F9238212-BC5B-4484-B930-FE7CDDA0EF40}" type="pres">
      <dgm:prSet presAssocID="{4A483886-77B5-418A-BDE3-766B3BBDF22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58A46AB-8F45-4ECA-A4E1-5944FB0415E4}" type="pres">
      <dgm:prSet presAssocID="{4A483886-77B5-418A-BDE3-766B3BBDF22A}" presName="spaceRect" presStyleCnt="0"/>
      <dgm:spPr/>
    </dgm:pt>
    <dgm:pt modelId="{D6F1D5CD-4242-48F7-9F1E-0C2D4B5B3A71}" type="pres">
      <dgm:prSet presAssocID="{4A483886-77B5-418A-BDE3-766B3BBDF22A}" presName="textRect" presStyleLbl="revTx" presStyleIdx="0" presStyleCnt="6">
        <dgm:presLayoutVars>
          <dgm:chMax val="1"/>
          <dgm:chPref val="1"/>
        </dgm:presLayoutVars>
      </dgm:prSet>
      <dgm:spPr/>
    </dgm:pt>
    <dgm:pt modelId="{706E9682-FAAD-4CB8-9751-6362187BFD0E}" type="pres">
      <dgm:prSet presAssocID="{E2BD6897-9DD6-451F-B2A8-627BA68FADC3}" presName="sibTrans" presStyleLbl="sibTrans2D1" presStyleIdx="0" presStyleCnt="0"/>
      <dgm:spPr/>
    </dgm:pt>
    <dgm:pt modelId="{125307F8-D81B-4EFC-BB58-E69DA6CB0CA2}" type="pres">
      <dgm:prSet presAssocID="{AFC75392-C634-4DD2-B069-76F3A3266717}" presName="compNode" presStyleCnt="0"/>
      <dgm:spPr/>
    </dgm:pt>
    <dgm:pt modelId="{5D943668-5BBD-484F-97F0-5E934F7B61F0}" type="pres">
      <dgm:prSet presAssocID="{AFC75392-C634-4DD2-B069-76F3A3266717}" presName="iconBgRect" presStyleLbl="bgShp" presStyleIdx="1" presStyleCnt="6"/>
      <dgm:spPr/>
    </dgm:pt>
    <dgm:pt modelId="{C7578CB8-93B8-4CB3-8C54-43B9D0B3A0AA}" type="pres">
      <dgm:prSet presAssocID="{AFC75392-C634-4DD2-B069-76F3A3266717}" presName="iconRect" presStyleLbl="node1" presStyleIdx="1" presStyleCnt="6"/>
      <dgm:spPr>
        <a:blipFill>
          <a:blip xmlns:r="http://schemas.openxmlformats.org/officeDocument/2006/relationships" r:embed="rId2"/>
          <a:srcRect/>
          <a:stretch>
            <a:fillRect/>
          </a:stretch>
        </a:blipFill>
      </dgm:spPr>
    </dgm:pt>
    <dgm:pt modelId="{DFB9386F-5ECB-43D6-B195-488390E4D5A6}" type="pres">
      <dgm:prSet presAssocID="{AFC75392-C634-4DD2-B069-76F3A3266717}" presName="spaceRect" presStyleCnt="0"/>
      <dgm:spPr/>
    </dgm:pt>
    <dgm:pt modelId="{AF6DCE5B-3B98-42F6-B529-9C609CB9CBA8}" type="pres">
      <dgm:prSet presAssocID="{AFC75392-C634-4DD2-B069-76F3A3266717}" presName="textRect" presStyleLbl="revTx" presStyleIdx="1" presStyleCnt="6">
        <dgm:presLayoutVars>
          <dgm:chMax val="1"/>
          <dgm:chPref val="1"/>
        </dgm:presLayoutVars>
      </dgm:prSet>
      <dgm:spPr/>
    </dgm:pt>
    <dgm:pt modelId="{C70D0877-0FD5-47C3-A528-DAD1CB9B72C1}" type="pres">
      <dgm:prSet presAssocID="{080F04F0-8C03-474E-BE1B-85D941887049}" presName="sibTrans" presStyleLbl="sibTrans2D1" presStyleIdx="0" presStyleCnt="0"/>
      <dgm:spPr/>
    </dgm:pt>
    <dgm:pt modelId="{7F447EC3-EDBF-4223-9171-D26435943591}" type="pres">
      <dgm:prSet presAssocID="{3E8FF64D-B109-47F8-9AE2-7A32F4F89238}" presName="compNode" presStyleCnt="0"/>
      <dgm:spPr/>
    </dgm:pt>
    <dgm:pt modelId="{D8A5044A-420D-4B22-BD75-DD08282E9573}" type="pres">
      <dgm:prSet presAssocID="{3E8FF64D-B109-47F8-9AE2-7A32F4F89238}" presName="iconBgRect" presStyleLbl="bgShp" presStyleIdx="2" presStyleCnt="6"/>
      <dgm:spPr/>
    </dgm:pt>
    <dgm:pt modelId="{1CB33888-9756-4BA7-A7EE-1A0940A74942}" type="pres">
      <dgm:prSet presAssocID="{3E8FF64D-B109-47F8-9AE2-7A32F4F89238}"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7684C0C-083B-4100-9F20-357C5EABE602}" type="pres">
      <dgm:prSet presAssocID="{3E8FF64D-B109-47F8-9AE2-7A32F4F89238}" presName="spaceRect" presStyleCnt="0"/>
      <dgm:spPr/>
    </dgm:pt>
    <dgm:pt modelId="{7E08BDBF-C7A3-44BA-B82D-E000D5E290FF}" type="pres">
      <dgm:prSet presAssocID="{3E8FF64D-B109-47F8-9AE2-7A32F4F89238}" presName="textRect" presStyleLbl="revTx" presStyleIdx="2" presStyleCnt="6">
        <dgm:presLayoutVars>
          <dgm:chMax val="1"/>
          <dgm:chPref val="1"/>
        </dgm:presLayoutVars>
      </dgm:prSet>
      <dgm:spPr/>
    </dgm:pt>
    <dgm:pt modelId="{41105AED-B535-4367-B60A-80DA80A07C70}" type="pres">
      <dgm:prSet presAssocID="{10F6B94D-1ADD-4B72-8FC1-3F0E62A76752}" presName="sibTrans" presStyleLbl="sibTrans2D1" presStyleIdx="0" presStyleCnt="0"/>
      <dgm:spPr/>
    </dgm:pt>
    <dgm:pt modelId="{D3C13CB7-AB4A-4204-8A1E-2B9F5D396D7C}" type="pres">
      <dgm:prSet presAssocID="{C1568C71-75E1-4E80-BB36-AD92F68D91F7}" presName="compNode" presStyleCnt="0"/>
      <dgm:spPr/>
    </dgm:pt>
    <dgm:pt modelId="{E30EE316-8394-4C45-A466-4EB08FDE6D0B}" type="pres">
      <dgm:prSet presAssocID="{C1568C71-75E1-4E80-BB36-AD92F68D91F7}" presName="iconBgRect" presStyleLbl="bgShp" presStyleIdx="3" presStyleCnt="6"/>
      <dgm:spPr/>
    </dgm:pt>
    <dgm:pt modelId="{6E8B5212-ABC5-4F10-B34C-77DB66F47DB6}" type="pres">
      <dgm:prSet presAssocID="{C1568C71-75E1-4E80-BB36-AD92F68D91F7}" presName="icon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EFEBA368-8697-476F-9157-2609E080E91A}" type="pres">
      <dgm:prSet presAssocID="{C1568C71-75E1-4E80-BB36-AD92F68D91F7}" presName="spaceRect" presStyleCnt="0"/>
      <dgm:spPr/>
    </dgm:pt>
    <dgm:pt modelId="{DB2D448C-D6AB-46C6-B45E-B708E8E4D2FE}" type="pres">
      <dgm:prSet presAssocID="{C1568C71-75E1-4E80-BB36-AD92F68D91F7}" presName="textRect" presStyleLbl="revTx" presStyleIdx="3" presStyleCnt="6">
        <dgm:presLayoutVars>
          <dgm:chMax val="1"/>
          <dgm:chPref val="1"/>
        </dgm:presLayoutVars>
      </dgm:prSet>
      <dgm:spPr/>
    </dgm:pt>
    <dgm:pt modelId="{97720BBC-78A2-46BE-984E-1873B3465211}" type="pres">
      <dgm:prSet presAssocID="{2D6D6687-2956-4E4E-B073-59632D4AA46C}" presName="sibTrans" presStyleLbl="sibTrans2D1" presStyleIdx="0" presStyleCnt="0"/>
      <dgm:spPr/>
    </dgm:pt>
    <dgm:pt modelId="{210F99CA-9557-4CAD-94A8-0EAE81FDB2FB}" type="pres">
      <dgm:prSet presAssocID="{0D979608-05BA-42D6-AD2C-25495C40E5BF}" presName="compNode" presStyleCnt="0"/>
      <dgm:spPr/>
    </dgm:pt>
    <dgm:pt modelId="{47B013C4-D2AE-49DA-AFEB-F080129DD70A}" type="pres">
      <dgm:prSet presAssocID="{0D979608-05BA-42D6-AD2C-25495C40E5BF}" presName="iconBgRect" presStyleLbl="bgShp" presStyleIdx="4" presStyleCnt="6"/>
      <dgm:spPr/>
    </dgm:pt>
    <dgm:pt modelId="{6AFE1F46-1174-4E87-86FA-ECBCD39F54AE}" type="pres">
      <dgm:prSet presAssocID="{0D979608-05BA-42D6-AD2C-25495C40E5BF}" presName="icon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3CBD24A1-3AA5-44E3-929D-61A2DD491479}" type="pres">
      <dgm:prSet presAssocID="{0D979608-05BA-42D6-AD2C-25495C40E5BF}" presName="spaceRect" presStyleCnt="0"/>
      <dgm:spPr/>
    </dgm:pt>
    <dgm:pt modelId="{4270B9E5-BD1B-42CB-99E6-79BDC0DBF116}" type="pres">
      <dgm:prSet presAssocID="{0D979608-05BA-42D6-AD2C-25495C40E5BF}" presName="textRect" presStyleLbl="revTx" presStyleIdx="4" presStyleCnt="6">
        <dgm:presLayoutVars>
          <dgm:chMax val="1"/>
          <dgm:chPref val="1"/>
        </dgm:presLayoutVars>
      </dgm:prSet>
      <dgm:spPr/>
    </dgm:pt>
    <dgm:pt modelId="{A8DBB4DF-473F-4D0D-99DF-7880E570A1D2}" type="pres">
      <dgm:prSet presAssocID="{64BE2CE5-5D45-4D31-8F7A-33F490CFF85A}" presName="sibTrans" presStyleLbl="sibTrans2D1" presStyleIdx="0" presStyleCnt="0"/>
      <dgm:spPr/>
    </dgm:pt>
    <dgm:pt modelId="{F7819D2C-D359-45F7-9173-E4D252EEAF26}" type="pres">
      <dgm:prSet presAssocID="{E0A81699-23ED-4BCB-B47F-8C3D0EB82BD8}" presName="compNode" presStyleCnt="0"/>
      <dgm:spPr/>
    </dgm:pt>
    <dgm:pt modelId="{751E0D76-288A-44BD-B648-6B4FE9B0D168}" type="pres">
      <dgm:prSet presAssocID="{E0A81699-23ED-4BCB-B47F-8C3D0EB82BD8}" presName="iconBgRect" presStyleLbl="bgShp" presStyleIdx="5" presStyleCnt="6"/>
      <dgm:spPr/>
    </dgm:pt>
    <dgm:pt modelId="{F42F3237-14BE-41EE-B066-530429E94B1F}" type="pres">
      <dgm:prSet presAssocID="{E0A81699-23ED-4BCB-B47F-8C3D0EB82BD8}" presName="icon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14EACAE9-9E65-4C6D-9193-FF4167A0E0B4}" type="pres">
      <dgm:prSet presAssocID="{E0A81699-23ED-4BCB-B47F-8C3D0EB82BD8}" presName="spaceRect" presStyleCnt="0"/>
      <dgm:spPr/>
    </dgm:pt>
    <dgm:pt modelId="{10CA8B0E-4944-4ADC-9B99-01826BACDFDA}" type="pres">
      <dgm:prSet presAssocID="{E0A81699-23ED-4BCB-B47F-8C3D0EB82BD8}" presName="textRect" presStyleLbl="revTx" presStyleIdx="5" presStyleCnt="6">
        <dgm:presLayoutVars>
          <dgm:chMax val="1"/>
          <dgm:chPref val="1"/>
        </dgm:presLayoutVars>
      </dgm:prSet>
      <dgm:spPr/>
    </dgm:pt>
  </dgm:ptLst>
  <dgm:cxnLst>
    <dgm:cxn modelId="{F8DDB413-FC4B-489A-9584-C6ED74D441E2}" type="presOf" srcId="{AFC75392-C634-4DD2-B069-76F3A3266717}" destId="{AF6DCE5B-3B98-42F6-B529-9C609CB9CBA8}" srcOrd="0" destOrd="0" presId="urn:microsoft.com/office/officeart/2018/2/layout/IconCircleList"/>
    <dgm:cxn modelId="{43518723-DC03-4B81-8BCE-C7EA1843691F}" srcId="{E4D3BFAD-31F6-4499-8966-99D08CBE980F}" destId="{4A483886-77B5-418A-BDE3-766B3BBDF22A}" srcOrd="0" destOrd="0" parTransId="{EC337163-1C99-4E05-9D14-AA35CB8B477B}" sibTransId="{E2BD6897-9DD6-451F-B2A8-627BA68FADC3}"/>
    <dgm:cxn modelId="{24934232-F934-4E93-9FAE-C577CC36F1A8}" type="presOf" srcId="{E0A81699-23ED-4BCB-B47F-8C3D0EB82BD8}" destId="{10CA8B0E-4944-4ADC-9B99-01826BACDFDA}" srcOrd="0" destOrd="0" presId="urn:microsoft.com/office/officeart/2018/2/layout/IconCircleList"/>
    <dgm:cxn modelId="{9DF22235-9CDA-4847-B6DD-2C0B143E69BC}" type="presOf" srcId="{C1568C71-75E1-4E80-BB36-AD92F68D91F7}" destId="{DB2D448C-D6AB-46C6-B45E-B708E8E4D2FE}" srcOrd="0" destOrd="0" presId="urn:microsoft.com/office/officeart/2018/2/layout/IconCircleList"/>
    <dgm:cxn modelId="{B6CDFE66-DC36-4706-B9F3-C9B49CB9FD74}" type="presOf" srcId="{4A483886-77B5-418A-BDE3-766B3BBDF22A}" destId="{D6F1D5CD-4242-48F7-9F1E-0C2D4B5B3A71}" srcOrd="0" destOrd="0" presId="urn:microsoft.com/office/officeart/2018/2/layout/IconCircleList"/>
    <dgm:cxn modelId="{9D27A448-5C5D-4C95-9845-548DD525ADA7}" type="presOf" srcId="{E2BD6897-9DD6-451F-B2A8-627BA68FADC3}" destId="{706E9682-FAAD-4CB8-9751-6362187BFD0E}" srcOrd="0" destOrd="0" presId="urn:microsoft.com/office/officeart/2018/2/layout/IconCircleList"/>
    <dgm:cxn modelId="{1A011F69-07E6-46FA-B7E1-145C9EAEC3A0}" type="presOf" srcId="{080F04F0-8C03-474E-BE1B-85D941887049}" destId="{C70D0877-0FD5-47C3-A528-DAD1CB9B72C1}" srcOrd="0" destOrd="0" presId="urn:microsoft.com/office/officeart/2018/2/layout/IconCircleList"/>
    <dgm:cxn modelId="{B06D334B-420F-458A-A817-34C7657200E5}" type="presOf" srcId="{64BE2CE5-5D45-4D31-8F7A-33F490CFF85A}" destId="{A8DBB4DF-473F-4D0D-99DF-7880E570A1D2}" srcOrd="0" destOrd="0" presId="urn:microsoft.com/office/officeart/2018/2/layout/IconCircleList"/>
    <dgm:cxn modelId="{5158DD70-855E-45D8-B0D4-48B7290B6D60}" type="presOf" srcId="{2D6D6687-2956-4E4E-B073-59632D4AA46C}" destId="{97720BBC-78A2-46BE-984E-1873B3465211}" srcOrd="0" destOrd="0" presId="urn:microsoft.com/office/officeart/2018/2/layout/IconCircleList"/>
    <dgm:cxn modelId="{C0ED7184-55DD-45FC-AA11-7198CCC15A7D}" type="presOf" srcId="{10F6B94D-1ADD-4B72-8FC1-3F0E62A76752}" destId="{41105AED-B535-4367-B60A-80DA80A07C70}" srcOrd="0" destOrd="0" presId="urn:microsoft.com/office/officeart/2018/2/layout/IconCircleList"/>
    <dgm:cxn modelId="{2716F98F-0CBC-458A-A81F-4B46871D8C7E}" srcId="{E4D3BFAD-31F6-4499-8966-99D08CBE980F}" destId="{0D979608-05BA-42D6-AD2C-25495C40E5BF}" srcOrd="4" destOrd="0" parTransId="{9A250A0D-EF94-4030-B9F0-FD58E3D04C46}" sibTransId="{64BE2CE5-5D45-4D31-8F7A-33F490CFF85A}"/>
    <dgm:cxn modelId="{7D8BE7B4-3CDA-4860-85C2-457FE9C782A2}" type="presOf" srcId="{0D979608-05BA-42D6-AD2C-25495C40E5BF}" destId="{4270B9E5-BD1B-42CB-99E6-79BDC0DBF116}" srcOrd="0" destOrd="0" presId="urn:microsoft.com/office/officeart/2018/2/layout/IconCircleList"/>
    <dgm:cxn modelId="{D2FF56C4-93ED-400B-8E79-DDFC3733DF7C}" type="presOf" srcId="{E4D3BFAD-31F6-4499-8966-99D08CBE980F}" destId="{3DD9E350-413B-413B-8362-23122704E7A9}" srcOrd="0" destOrd="0" presId="urn:microsoft.com/office/officeart/2018/2/layout/IconCircleList"/>
    <dgm:cxn modelId="{8DD066CC-5C81-45E9-B4C0-7561E889778A}" srcId="{E4D3BFAD-31F6-4499-8966-99D08CBE980F}" destId="{AFC75392-C634-4DD2-B069-76F3A3266717}" srcOrd="1" destOrd="0" parTransId="{95CDECE7-C031-4EE3-BFDB-35B4C106635F}" sibTransId="{080F04F0-8C03-474E-BE1B-85D941887049}"/>
    <dgm:cxn modelId="{B5BA67DB-0489-412D-92C9-CD334F113D68}" srcId="{E4D3BFAD-31F6-4499-8966-99D08CBE980F}" destId="{3E8FF64D-B109-47F8-9AE2-7A32F4F89238}" srcOrd="2" destOrd="0" parTransId="{9EAA62AC-49F0-4BB2-A1EA-70B26B504C1B}" sibTransId="{10F6B94D-1ADD-4B72-8FC1-3F0E62A76752}"/>
    <dgm:cxn modelId="{E22804DD-C44D-4641-ACEE-0441A6D0CAE6}" srcId="{E4D3BFAD-31F6-4499-8966-99D08CBE980F}" destId="{E0A81699-23ED-4BCB-B47F-8C3D0EB82BD8}" srcOrd="5" destOrd="0" parTransId="{3522C7DD-EAFB-4D72-9748-00846AE32181}" sibTransId="{58096B82-D9FD-4295-88D2-77E908B3940C}"/>
    <dgm:cxn modelId="{6B4BC2E1-99F6-4265-BB9D-910219B121A8}" srcId="{E4D3BFAD-31F6-4499-8966-99D08CBE980F}" destId="{C1568C71-75E1-4E80-BB36-AD92F68D91F7}" srcOrd="3" destOrd="0" parTransId="{15F8180D-81EA-4A23-A687-EF4A974DF15C}" sibTransId="{2D6D6687-2956-4E4E-B073-59632D4AA46C}"/>
    <dgm:cxn modelId="{C479C9F2-C418-4266-95B0-78345629DA2B}" type="presOf" srcId="{3E8FF64D-B109-47F8-9AE2-7A32F4F89238}" destId="{7E08BDBF-C7A3-44BA-B82D-E000D5E290FF}" srcOrd="0" destOrd="0" presId="urn:microsoft.com/office/officeart/2018/2/layout/IconCircleList"/>
    <dgm:cxn modelId="{44DB6C57-1343-43B6-BB90-D5BD59E44190}" type="presParOf" srcId="{3DD9E350-413B-413B-8362-23122704E7A9}" destId="{E1561189-4BE4-49F0-8D05-BA795AE67041}" srcOrd="0" destOrd="0" presId="urn:microsoft.com/office/officeart/2018/2/layout/IconCircleList"/>
    <dgm:cxn modelId="{D1D73601-B2C4-4A22-8855-BE4106553A09}" type="presParOf" srcId="{E1561189-4BE4-49F0-8D05-BA795AE67041}" destId="{021C1397-0265-4C5D-B972-D9037C3850B7}" srcOrd="0" destOrd="0" presId="urn:microsoft.com/office/officeart/2018/2/layout/IconCircleList"/>
    <dgm:cxn modelId="{AED25487-2654-49C6-ACB7-A0047FD5D701}" type="presParOf" srcId="{021C1397-0265-4C5D-B972-D9037C3850B7}" destId="{1FD3948B-9583-4D7C-867E-A02BA589692F}" srcOrd="0" destOrd="0" presId="urn:microsoft.com/office/officeart/2018/2/layout/IconCircleList"/>
    <dgm:cxn modelId="{9E68733F-FB63-4423-8C5D-29645898EDFE}" type="presParOf" srcId="{021C1397-0265-4C5D-B972-D9037C3850B7}" destId="{F9238212-BC5B-4484-B930-FE7CDDA0EF40}" srcOrd="1" destOrd="0" presId="urn:microsoft.com/office/officeart/2018/2/layout/IconCircleList"/>
    <dgm:cxn modelId="{71B5B499-CDD2-4A9C-B73F-2958211CB66C}" type="presParOf" srcId="{021C1397-0265-4C5D-B972-D9037C3850B7}" destId="{858A46AB-8F45-4ECA-A4E1-5944FB0415E4}" srcOrd="2" destOrd="0" presId="urn:microsoft.com/office/officeart/2018/2/layout/IconCircleList"/>
    <dgm:cxn modelId="{9251C26A-E2BA-478C-8436-1D1AFB8B94D0}" type="presParOf" srcId="{021C1397-0265-4C5D-B972-D9037C3850B7}" destId="{D6F1D5CD-4242-48F7-9F1E-0C2D4B5B3A71}" srcOrd="3" destOrd="0" presId="urn:microsoft.com/office/officeart/2018/2/layout/IconCircleList"/>
    <dgm:cxn modelId="{F8D60EEE-8597-4B80-ADE3-619C84A207F3}" type="presParOf" srcId="{E1561189-4BE4-49F0-8D05-BA795AE67041}" destId="{706E9682-FAAD-4CB8-9751-6362187BFD0E}" srcOrd="1" destOrd="0" presId="urn:microsoft.com/office/officeart/2018/2/layout/IconCircleList"/>
    <dgm:cxn modelId="{E06BF5EC-1933-4D26-80CB-DE867D88FFA2}" type="presParOf" srcId="{E1561189-4BE4-49F0-8D05-BA795AE67041}" destId="{125307F8-D81B-4EFC-BB58-E69DA6CB0CA2}" srcOrd="2" destOrd="0" presId="urn:microsoft.com/office/officeart/2018/2/layout/IconCircleList"/>
    <dgm:cxn modelId="{E5DBE1B9-50F2-4339-AB50-38A2D0AF98AB}" type="presParOf" srcId="{125307F8-D81B-4EFC-BB58-E69DA6CB0CA2}" destId="{5D943668-5BBD-484F-97F0-5E934F7B61F0}" srcOrd="0" destOrd="0" presId="urn:microsoft.com/office/officeart/2018/2/layout/IconCircleList"/>
    <dgm:cxn modelId="{E11909AA-042F-4905-A96B-84E6041C1F93}" type="presParOf" srcId="{125307F8-D81B-4EFC-BB58-E69DA6CB0CA2}" destId="{C7578CB8-93B8-4CB3-8C54-43B9D0B3A0AA}" srcOrd="1" destOrd="0" presId="urn:microsoft.com/office/officeart/2018/2/layout/IconCircleList"/>
    <dgm:cxn modelId="{64557243-3C0C-4B49-A1F7-686A6AF89046}" type="presParOf" srcId="{125307F8-D81B-4EFC-BB58-E69DA6CB0CA2}" destId="{DFB9386F-5ECB-43D6-B195-488390E4D5A6}" srcOrd="2" destOrd="0" presId="urn:microsoft.com/office/officeart/2018/2/layout/IconCircleList"/>
    <dgm:cxn modelId="{C5C2282A-4F07-4E28-8E99-CFCABAF7DE46}" type="presParOf" srcId="{125307F8-D81B-4EFC-BB58-E69DA6CB0CA2}" destId="{AF6DCE5B-3B98-42F6-B529-9C609CB9CBA8}" srcOrd="3" destOrd="0" presId="urn:microsoft.com/office/officeart/2018/2/layout/IconCircleList"/>
    <dgm:cxn modelId="{E37DC589-ED53-4B93-ABE4-651850A34E68}" type="presParOf" srcId="{E1561189-4BE4-49F0-8D05-BA795AE67041}" destId="{C70D0877-0FD5-47C3-A528-DAD1CB9B72C1}" srcOrd="3" destOrd="0" presId="urn:microsoft.com/office/officeart/2018/2/layout/IconCircleList"/>
    <dgm:cxn modelId="{216A0870-2024-4A96-900B-74704E3E1E98}" type="presParOf" srcId="{E1561189-4BE4-49F0-8D05-BA795AE67041}" destId="{7F447EC3-EDBF-4223-9171-D26435943591}" srcOrd="4" destOrd="0" presId="urn:microsoft.com/office/officeart/2018/2/layout/IconCircleList"/>
    <dgm:cxn modelId="{FCC2E5E9-9272-455F-95B0-C3A40A5B4BCD}" type="presParOf" srcId="{7F447EC3-EDBF-4223-9171-D26435943591}" destId="{D8A5044A-420D-4B22-BD75-DD08282E9573}" srcOrd="0" destOrd="0" presId="urn:microsoft.com/office/officeart/2018/2/layout/IconCircleList"/>
    <dgm:cxn modelId="{0B3307D1-E3E0-4B1C-9640-336B54B2197E}" type="presParOf" srcId="{7F447EC3-EDBF-4223-9171-D26435943591}" destId="{1CB33888-9756-4BA7-A7EE-1A0940A74942}" srcOrd="1" destOrd="0" presId="urn:microsoft.com/office/officeart/2018/2/layout/IconCircleList"/>
    <dgm:cxn modelId="{6E3F0BD5-C92A-43CC-8A1F-9CDBF6AAF95C}" type="presParOf" srcId="{7F447EC3-EDBF-4223-9171-D26435943591}" destId="{17684C0C-083B-4100-9F20-357C5EABE602}" srcOrd="2" destOrd="0" presId="urn:microsoft.com/office/officeart/2018/2/layout/IconCircleList"/>
    <dgm:cxn modelId="{530F9E0B-55B6-4548-B00D-729104AB34C2}" type="presParOf" srcId="{7F447EC3-EDBF-4223-9171-D26435943591}" destId="{7E08BDBF-C7A3-44BA-B82D-E000D5E290FF}" srcOrd="3" destOrd="0" presId="urn:microsoft.com/office/officeart/2018/2/layout/IconCircleList"/>
    <dgm:cxn modelId="{04D9CA2D-9442-44DE-BBAC-FCF8049DD846}" type="presParOf" srcId="{E1561189-4BE4-49F0-8D05-BA795AE67041}" destId="{41105AED-B535-4367-B60A-80DA80A07C70}" srcOrd="5" destOrd="0" presId="urn:microsoft.com/office/officeart/2018/2/layout/IconCircleList"/>
    <dgm:cxn modelId="{05C8F520-C799-4740-B276-424A1E1181CD}" type="presParOf" srcId="{E1561189-4BE4-49F0-8D05-BA795AE67041}" destId="{D3C13CB7-AB4A-4204-8A1E-2B9F5D396D7C}" srcOrd="6" destOrd="0" presId="urn:microsoft.com/office/officeart/2018/2/layout/IconCircleList"/>
    <dgm:cxn modelId="{2863B453-AAA7-4D15-A872-B9184E8B2833}" type="presParOf" srcId="{D3C13CB7-AB4A-4204-8A1E-2B9F5D396D7C}" destId="{E30EE316-8394-4C45-A466-4EB08FDE6D0B}" srcOrd="0" destOrd="0" presId="urn:microsoft.com/office/officeart/2018/2/layout/IconCircleList"/>
    <dgm:cxn modelId="{EC9D369F-C54E-409E-A7A2-16952CC3F393}" type="presParOf" srcId="{D3C13CB7-AB4A-4204-8A1E-2B9F5D396D7C}" destId="{6E8B5212-ABC5-4F10-B34C-77DB66F47DB6}" srcOrd="1" destOrd="0" presId="urn:microsoft.com/office/officeart/2018/2/layout/IconCircleList"/>
    <dgm:cxn modelId="{21BBA5D4-DB1F-4F53-8012-CEDE510D2158}" type="presParOf" srcId="{D3C13CB7-AB4A-4204-8A1E-2B9F5D396D7C}" destId="{EFEBA368-8697-476F-9157-2609E080E91A}" srcOrd="2" destOrd="0" presId="urn:microsoft.com/office/officeart/2018/2/layout/IconCircleList"/>
    <dgm:cxn modelId="{8FDB365A-FBDE-403E-AF78-12C971233853}" type="presParOf" srcId="{D3C13CB7-AB4A-4204-8A1E-2B9F5D396D7C}" destId="{DB2D448C-D6AB-46C6-B45E-B708E8E4D2FE}" srcOrd="3" destOrd="0" presId="urn:microsoft.com/office/officeart/2018/2/layout/IconCircleList"/>
    <dgm:cxn modelId="{B2E97850-0278-4245-BB4D-104AD8D3606D}" type="presParOf" srcId="{E1561189-4BE4-49F0-8D05-BA795AE67041}" destId="{97720BBC-78A2-46BE-984E-1873B3465211}" srcOrd="7" destOrd="0" presId="urn:microsoft.com/office/officeart/2018/2/layout/IconCircleList"/>
    <dgm:cxn modelId="{656BEFE2-B2B9-41F0-A7ED-0007FEF9BC84}" type="presParOf" srcId="{E1561189-4BE4-49F0-8D05-BA795AE67041}" destId="{210F99CA-9557-4CAD-94A8-0EAE81FDB2FB}" srcOrd="8" destOrd="0" presId="urn:microsoft.com/office/officeart/2018/2/layout/IconCircleList"/>
    <dgm:cxn modelId="{32C0061E-0119-4E0D-A6D5-D3113CDF4A24}" type="presParOf" srcId="{210F99CA-9557-4CAD-94A8-0EAE81FDB2FB}" destId="{47B013C4-D2AE-49DA-AFEB-F080129DD70A}" srcOrd="0" destOrd="0" presId="urn:microsoft.com/office/officeart/2018/2/layout/IconCircleList"/>
    <dgm:cxn modelId="{2EC5DF00-3FBB-4C41-8E2A-EECE79846BEC}" type="presParOf" srcId="{210F99CA-9557-4CAD-94A8-0EAE81FDB2FB}" destId="{6AFE1F46-1174-4E87-86FA-ECBCD39F54AE}" srcOrd="1" destOrd="0" presId="urn:microsoft.com/office/officeart/2018/2/layout/IconCircleList"/>
    <dgm:cxn modelId="{64E7DBA3-91A5-4003-A60B-CA83031FB8A9}" type="presParOf" srcId="{210F99CA-9557-4CAD-94A8-0EAE81FDB2FB}" destId="{3CBD24A1-3AA5-44E3-929D-61A2DD491479}" srcOrd="2" destOrd="0" presId="urn:microsoft.com/office/officeart/2018/2/layout/IconCircleList"/>
    <dgm:cxn modelId="{1FE42882-6B29-4BA5-AA98-24CAEA591C6F}" type="presParOf" srcId="{210F99CA-9557-4CAD-94A8-0EAE81FDB2FB}" destId="{4270B9E5-BD1B-42CB-99E6-79BDC0DBF116}" srcOrd="3" destOrd="0" presId="urn:microsoft.com/office/officeart/2018/2/layout/IconCircleList"/>
    <dgm:cxn modelId="{649AACB1-8584-4E6F-B20F-0D8858C04134}" type="presParOf" srcId="{E1561189-4BE4-49F0-8D05-BA795AE67041}" destId="{A8DBB4DF-473F-4D0D-99DF-7880E570A1D2}" srcOrd="9" destOrd="0" presId="urn:microsoft.com/office/officeart/2018/2/layout/IconCircleList"/>
    <dgm:cxn modelId="{06200AC0-12C4-4550-BF1B-32A82DE71DDB}" type="presParOf" srcId="{E1561189-4BE4-49F0-8D05-BA795AE67041}" destId="{F7819D2C-D359-45F7-9173-E4D252EEAF26}" srcOrd="10" destOrd="0" presId="urn:microsoft.com/office/officeart/2018/2/layout/IconCircleList"/>
    <dgm:cxn modelId="{A14FF501-3CF6-4066-91F3-D4C9A6A7FF6B}" type="presParOf" srcId="{F7819D2C-D359-45F7-9173-E4D252EEAF26}" destId="{751E0D76-288A-44BD-B648-6B4FE9B0D168}" srcOrd="0" destOrd="0" presId="urn:microsoft.com/office/officeart/2018/2/layout/IconCircleList"/>
    <dgm:cxn modelId="{0C89B8E8-DF3D-4ED8-8926-B2D833D7F633}" type="presParOf" srcId="{F7819D2C-D359-45F7-9173-E4D252EEAF26}" destId="{F42F3237-14BE-41EE-B066-530429E94B1F}" srcOrd="1" destOrd="0" presId="urn:microsoft.com/office/officeart/2018/2/layout/IconCircleList"/>
    <dgm:cxn modelId="{DC5EC714-FCBD-4FB5-AFB9-6A923B2C5828}" type="presParOf" srcId="{F7819D2C-D359-45F7-9173-E4D252EEAF26}" destId="{14EACAE9-9E65-4C6D-9193-FF4167A0E0B4}" srcOrd="2" destOrd="0" presId="urn:microsoft.com/office/officeart/2018/2/layout/IconCircleList"/>
    <dgm:cxn modelId="{A26815C9-74CC-4F32-9D83-A0913F9A3BE1}" type="presParOf" srcId="{F7819D2C-D359-45F7-9173-E4D252EEAF26}" destId="{10CA8B0E-4944-4ADC-9B99-01826BACDF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3948B-9583-4D7C-867E-A02BA589692F}">
      <dsp:nvSpPr>
        <dsp:cNvPr id="0" name=""/>
        <dsp:cNvSpPr/>
      </dsp:nvSpPr>
      <dsp:spPr>
        <a:xfrm>
          <a:off x="79887" y="712007"/>
          <a:ext cx="896925" cy="8969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238212-BC5B-4484-B930-FE7CDDA0EF40}">
      <dsp:nvSpPr>
        <dsp:cNvPr id="0" name=""/>
        <dsp:cNvSpPr/>
      </dsp:nvSpPr>
      <dsp:spPr>
        <a:xfrm>
          <a:off x="268241" y="900361"/>
          <a:ext cx="520217" cy="52021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1D5CD-4242-48F7-9F1E-0C2D4B5B3A71}">
      <dsp:nvSpPr>
        <dsp:cNvPr id="0" name=""/>
        <dsp:cNvSpPr/>
      </dsp:nvSpPr>
      <dsp:spPr>
        <a:xfrm>
          <a:off x="1169011" y="71200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entury Gothic" panose="020B0502020202020204" pitchFamily="34" charset="0"/>
            </a:rPr>
            <a:t>Contexto del problema</a:t>
          </a:r>
        </a:p>
      </dsp:txBody>
      <dsp:txXfrm>
        <a:off x="1169011" y="712007"/>
        <a:ext cx="2114182" cy="896925"/>
      </dsp:txXfrm>
    </dsp:sp>
    <dsp:sp modelId="{5D943668-5BBD-484F-97F0-5E934F7B61F0}">
      <dsp:nvSpPr>
        <dsp:cNvPr id="0" name=""/>
        <dsp:cNvSpPr/>
      </dsp:nvSpPr>
      <dsp:spPr>
        <a:xfrm>
          <a:off x="3651574" y="712007"/>
          <a:ext cx="896925" cy="8969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78CB8-93B8-4CB3-8C54-43B9D0B3A0AA}">
      <dsp:nvSpPr>
        <dsp:cNvPr id="0" name=""/>
        <dsp:cNvSpPr/>
      </dsp:nvSpPr>
      <dsp:spPr>
        <a:xfrm>
          <a:off x="3839928" y="900361"/>
          <a:ext cx="520217" cy="520217"/>
        </a:xfrm>
        <a:prstGeom prst="rect">
          <a:avLst/>
        </a:prstGeom>
        <a:blipFill>
          <a:blip xmlns:r="http://schemas.openxmlformats.org/officeDocument/2006/relationships" r:embed="rId2"/>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CE5B-3B98-42F6-B529-9C609CB9CBA8}">
      <dsp:nvSpPr>
        <dsp:cNvPr id="0" name=""/>
        <dsp:cNvSpPr/>
      </dsp:nvSpPr>
      <dsp:spPr>
        <a:xfrm>
          <a:off x="4740698" y="71200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s-MX" sz="1800" kern="1200" dirty="0">
              <a:latin typeface="Century Gothic" panose="020B0502020202020204" pitchFamily="34" charset="0"/>
            </a:rPr>
            <a:t>Objetivos del trabajo</a:t>
          </a:r>
          <a:endParaRPr lang="en-US" sz="1800" kern="1200" dirty="0">
            <a:latin typeface="Century Gothic" panose="020B0502020202020204" pitchFamily="34" charset="0"/>
          </a:endParaRPr>
        </a:p>
      </dsp:txBody>
      <dsp:txXfrm>
        <a:off x="4740698" y="712007"/>
        <a:ext cx="2114182" cy="896925"/>
      </dsp:txXfrm>
    </dsp:sp>
    <dsp:sp modelId="{D8A5044A-420D-4B22-BD75-DD08282E9573}">
      <dsp:nvSpPr>
        <dsp:cNvPr id="0" name=""/>
        <dsp:cNvSpPr/>
      </dsp:nvSpPr>
      <dsp:spPr>
        <a:xfrm>
          <a:off x="7223261" y="712007"/>
          <a:ext cx="896925" cy="8969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B33888-9756-4BA7-A7EE-1A0940A74942}">
      <dsp:nvSpPr>
        <dsp:cNvPr id="0" name=""/>
        <dsp:cNvSpPr/>
      </dsp:nvSpPr>
      <dsp:spPr>
        <a:xfrm>
          <a:off x="7411616" y="900361"/>
          <a:ext cx="520217" cy="52021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8BDBF-C7A3-44BA-B82D-E000D5E290FF}">
      <dsp:nvSpPr>
        <dsp:cNvPr id="0" name=""/>
        <dsp:cNvSpPr/>
      </dsp:nvSpPr>
      <dsp:spPr>
        <a:xfrm>
          <a:off x="8312386" y="71200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s-MX" sz="1800" kern="1200" dirty="0">
              <a:latin typeface="Century Gothic" panose="020B0502020202020204" pitchFamily="34" charset="0"/>
            </a:rPr>
            <a:t>Exploración inicial</a:t>
          </a:r>
          <a:endParaRPr lang="en-US" sz="1800" kern="1200" dirty="0">
            <a:latin typeface="Century Gothic" panose="020B0502020202020204" pitchFamily="34" charset="0"/>
          </a:endParaRPr>
        </a:p>
      </dsp:txBody>
      <dsp:txXfrm>
        <a:off x="8312386" y="712007"/>
        <a:ext cx="2114182" cy="896925"/>
      </dsp:txXfrm>
    </dsp:sp>
    <dsp:sp modelId="{E30EE316-8394-4C45-A466-4EB08FDE6D0B}">
      <dsp:nvSpPr>
        <dsp:cNvPr id="0" name=""/>
        <dsp:cNvSpPr/>
      </dsp:nvSpPr>
      <dsp:spPr>
        <a:xfrm>
          <a:off x="79887" y="2268014"/>
          <a:ext cx="896925" cy="8969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B5212-ABC5-4F10-B34C-77DB66F47DB6}">
      <dsp:nvSpPr>
        <dsp:cNvPr id="0" name=""/>
        <dsp:cNvSpPr/>
      </dsp:nvSpPr>
      <dsp:spPr>
        <a:xfrm>
          <a:off x="268241" y="2456369"/>
          <a:ext cx="520217" cy="52021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D448C-D6AB-46C6-B45E-B708E8E4D2FE}">
      <dsp:nvSpPr>
        <dsp:cNvPr id="0" name=""/>
        <dsp:cNvSpPr/>
      </dsp:nvSpPr>
      <dsp:spPr>
        <a:xfrm>
          <a:off x="1169011" y="2268014"/>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entury Gothic" panose="020B0502020202020204" pitchFamily="34" charset="0"/>
            </a:rPr>
            <a:t>Preprocesamiento</a:t>
          </a:r>
        </a:p>
      </dsp:txBody>
      <dsp:txXfrm>
        <a:off x="1169011" y="2268014"/>
        <a:ext cx="2114182" cy="896925"/>
      </dsp:txXfrm>
    </dsp:sp>
    <dsp:sp modelId="{47B013C4-D2AE-49DA-AFEB-F080129DD70A}">
      <dsp:nvSpPr>
        <dsp:cNvPr id="0" name=""/>
        <dsp:cNvSpPr/>
      </dsp:nvSpPr>
      <dsp:spPr>
        <a:xfrm>
          <a:off x="3651574" y="2268014"/>
          <a:ext cx="896925" cy="8969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E1F46-1174-4E87-86FA-ECBCD39F54AE}">
      <dsp:nvSpPr>
        <dsp:cNvPr id="0" name=""/>
        <dsp:cNvSpPr/>
      </dsp:nvSpPr>
      <dsp:spPr>
        <a:xfrm>
          <a:off x="3839928" y="2456369"/>
          <a:ext cx="520217" cy="52021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70B9E5-BD1B-42CB-99E6-79BDC0DBF116}">
      <dsp:nvSpPr>
        <dsp:cNvPr id="0" name=""/>
        <dsp:cNvSpPr/>
      </dsp:nvSpPr>
      <dsp:spPr>
        <a:xfrm>
          <a:off x="4740698" y="2268014"/>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s-MX" sz="1800" kern="1200" dirty="0">
              <a:latin typeface="Century Gothic" panose="020B0502020202020204" pitchFamily="34" charset="0"/>
            </a:rPr>
            <a:t>Entrenamiento del modelo</a:t>
          </a:r>
          <a:endParaRPr lang="en-US" sz="1800" kern="1200" dirty="0">
            <a:latin typeface="Century Gothic" panose="020B0502020202020204" pitchFamily="34" charset="0"/>
          </a:endParaRPr>
        </a:p>
      </dsp:txBody>
      <dsp:txXfrm>
        <a:off x="4740698" y="2268014"/>
        <a:ext cx="2114182" cy="896925"/>
      </dsp:txXfrm>
    </dsp:sp>
    <dsp:sp modelId="{751E0D76-288A-44BD-B648-6B4FE9B0D168}">
      <dsp:nvSpPr>
        <dsp:cNvPr id="0" name=""/>
        <dsp:cNvSpPr/>
      </dsp:nvSpPr>
      <dsp:spPr>
        <a:xfrm>
          <a:off x="7223261" y="2268014"/>
          <a:ext cx="896925" cy="8969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2F3237-14BE-41EE-B066-530429E94B1F}">
      <dsp:nvSpPr>
        <dsp:cNvPr id="0" name=""/>
        <dsp:cNvSpPr/>
      </dsp:nvSpPr>
      <dsp:spPr>
        <a:xfrm>
          <a:off x="7411616" y="2456369"/>
          <a:ext cx="520217" cy="520217"/>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CA8B0E-4944-4ADC-9B99-01826BACDFDA}">
      <dsp:nvSpPr>
        <dsp:cNvPr id="0" name=""/>
        <dsp:cNvSpPr/>
      </dsp:nvSpPr>
      <dsp:spPr>
        <a:xfrm>
          <a:off x="8312386" y="2268014"/>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s-CO" sz="1800" kern="1200" dirty="0"/>
            <a:t>Resultados Obtenidos</a:t>
          </a:r>
        </a:p>
      </dsp:txBody>
      <dsp:txXfrm>
        <a:off x="8312386" y="2268014"/>
        <a:ext cx="2114182" cy="89692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37DF6-EAEC-435F-952D-A0F55FE3CC09}" type="datetimeFigureOut">
              <a:rPr lang="es-CO" smtClean="0"/>
              <a:t>30/05/2025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07649-3503-4FE9-8324-5DED5F37F373}" type="slidenum">
              <a:rPr lang="es-CO" smtClean="0"/>
              <a:t>‹Nº›</a:t>
            </a:fld>
            <a:endParaRPr lang="es-CO"/>
          </a:p>
        </p:txBody>
      </p:sp>
    </p:spTree>
    <p:extLst>
      <p:ext uri="{BB962C8B-B14F-4D97-AF65-F5344CB8AC3E}">
        <p14:creationId xmlns:p14="http://schemas.microsoft.com/office/powerpoint/2010/main" val="3273597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5D728-4B2E-4698-B28B-A69E1433217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6806498C-C374-451A-B94A-A209A56D8C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3E5D9507-8EC7-4ECB-8E23-B441A9CF134B}"/>
              </a:ext>
            </a:extLst>
          </p:cNvPr>
          <p:cNvSpPr>
            <a:spLocks noGrp="1"/>
          </p:cNvSpPr>
          <p:nvPr>
            <p:ph type="dt" sz="half" idx="10"/>
          </p:nvPr>
        </p:nvSpPr>
        <p:spPr/>
        <p:txBody>
          <a:bodyPr/>
          <a:lstStyle/>
          <a:p>
            <a:fld id="{8B419C83-BA82-4A25-8740-7F37E9595444}" type="datetime1">
              <a:rPr lang="es-CO" smtClean="0"/>
              <a:t>30/05/2025</a:t>
            </a:fld>
            <a:endParaRPr lang="es-CO"/>
          </a:p>
        </p:txBody>
      </p:sp>
      <p:sp>
        <p:nvSpPr>
          <p:cNvPr id="5" name="Marcador de pie de página 4">
            <a:extLst>
              <a:ext uri="{FF2B5EF4-FFF2-40B4-BE49-F238E27FC236}">
                <a16:creationId xmlns:a16="http://schemas.microsoft.com/office/drawing/2014/main" id="{2F62CBD5-86C4-4449-95ED-E090F25F24C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25DABD2-D1BC-4761-BA68-2D4F228F8307}"/>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35431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36AD9-6212-493E-A8A1-446840D2A86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A3C865A-9B10-4F72-A37F-BD26619134C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3AC6744-38E8-4A16-B3D6-2405BBAEC242}"/>
              </a:ext>
            </a:extLst>
          </p:cNvPr>
          <p:cNvSpPr>
            <a:spLocks noGrp="1"/>
          </p:cNvSpPr>
          <p:nvPr>
            <p:ph type="dt" sz="half" idx="10"/>
          </p:nvPr>
        </p:nvSpPr>
        <p:spPr/>
        <p:txBody>
          <a:bodyPr/>
          <a:lstStyle/>
          <a:p>
            <a:fld id="{368952C8-3BDD-408B-9300-566A9DB510B4}" type="datetime1">
              <a:rPr lang="es-CO" smtClean="0"/>
              <a:t>30/05/2025</a:t>
            </a:fld>
            <a:endParaRPr lang="es-CO"/>
          </a:p>
        </p:txBody>
      </p:sp>
      <p:sp>
        <p:nvSpPr>
          <p:cNvPr id="5" name="Marcador de pie de página 4">
            <a:extLst>
              <a:ext uri="{FF2B5EF4-FFF2-40B4-BE49-F238E27FC236}">
                <a16:creationId xmlns:a16="http://schemas.microsoft.com/office/drawing/2014/main" id="{139479C3-BE44-4E63-B89E-C380D85FD84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6E2D0-8A9E-4577-AC16-490F962069C2}"/>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99586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C1501E-7DC8-4827-AE37-90C7669E879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6CC80B6-DD41-4CCD-9450-3F270E951E9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D87718A-5FC1-461C-9BBF-62B1DD32F925}"/>
              </a:ext>
            </a:extLst>
          </p:cNvPr>
          <p:cNvSpPr>
            <a:spLocks noGrp="1"/>
          </p:cNvSpPr>
          <p:nvPr>
            <p:ph type="dt" sz="half" idx="10"/>
          </p:nvPr>
        </p:nvSpPr>
        <p:spPr/>
        <p:txBody>
          <a:bodyPr/>
          <a:lstStyle/>
          <a:p>
            <a:fld id="{E14E4E4A-3C29-45E6-B56A-F3E6B7ED5AFC}" type="datetime1">
              <a:rPr lang="es-CO" smtClean="0"/>
              <a:t>30/05/2025</a:t>
            </a:fld>
            <a:endParaRPr lang="es-CO"/>
          </a:p>
        </p:txBody>
      </p:sp>
      <p:sp>
        <p:nvSpPr>
          <p:cNvPr id="5" name="Marcador de pie de página 4">
            <a:extLst>
              <a:ext uri="{FF2B5EF4-FFF2-40B4-BE49-F238E27FC236}">
                <a16:creationId xmlns:a16="http://schemas.microsoft.com/office/drawing/2014/main" id="{E2A71C3C-091A-488C-8B45-444C8A1C2C8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F0FB673-DC36-4281-A9B4-55C4C9DFBC22}"/>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155978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32A21-9C18-423A-BC6B-217D0D0BCFA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96678F3-D2A9-4DD3-9D50-886585F94D0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CE90C4A-1069-4748-8711-2AF0C1B75C1A}"/>
              </a:ext>
            </a:extLst>
          </p:cNvPr>
          <p:cNvSpPr>
            <a:spLocks noGrp="1"/>
          </p:cNvSpPr>
          <p:nvPr>
            <p:ph type="dt" sz="half" idx="10"/>
          </p:nvPr>
        </p:nvSpPr>
        <p:spPr/>
        <p:txBody>
          <a:bodyPr/>
          <a:lstStyle/>
          <a:p>
            <a:fld id="{F8F08CE9-9649-4AC5-9480-0727AAC428CF}" type="datetime1">
              <a:rPr lang="es-CO" smtClean="0"/>
              <a:t>30/05/2025</a:t>
            </a:fld>
            <a:endParaRPr lang="es-CO"/>
          </a:p>
        </p:txBody>
      </p:sp>
      <p:sp>
        <p:nvSpPr>
          <p:cNvPr id="5" name="Marcador de pie de página 4">
            <a:extLst>
              <a:ext uri="{FF2B5EF4-FFF2-40B4-BE49-F238E27FC236}">
                <a16:creationId xmlns:a16="http://schemas.microsoft.com/office/drawing/2014/main" id="{4062EFB8-2047-45B8-8235-AF415C82EF7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E339BFF-84CA-4E70-8138-7900E66CA2AD}"/>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372795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69D0B-0AC3-41B6-8A57-FF668848E41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9F3E48B-90F8-46DE-83D7-E90D436257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C041FB4-4C92-4EFD-934C-77F407797CB4}"/>
              </a:ext>
            </a:extLst>
          </p:cNvPr>
          <p:cNvSpPr>
            <a:spLocks noGrp="1"/>
          </p:cNvSpPr>
          <p:nvPr>
            <p:ph type="dt" sz="half" idx="10"/>
          </p:nvPr>
        </p:nvSpPr>
        <p:spPr/>
        <p:txBody>
          <a:bodyPr/>
          <a:lstStyle/>
          <a:p>
            <a:fld id="{CE84EA99-28C9-4B3C-A6CE-1D696DC8D19D}" type="datetime1">
              <a:rPr lang="es-CO" smtClean="0"/>
              <a:t>30/05/2025</a:t>
            </a:fld>
            <a:endParaRPr lang="es-CO"/>
          </a:p>
        </p:txBody>
      </p:sp>
      <p:sp>
        <p:nvSpPr>
          <p:cNvPr id="5" name="Marcador de pie de página 4">
            <a:extLst>
              <a:ext uri="{FF2B5EF4-FFF2-40B4-BE49-F238E27FC236}">
                <a16:creationId xmlns:a16="http://schemas.microsoft.com/office/drawing/2014/main" id="{31F93B5F-37E1-4DE6-944D-06A5A74F3CD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FC6A0E0-D5B4-44B3-8F69-FB68902503B5}"/>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3789821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19FB0-81D6-4276-B429-5D78A327D93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A06EF96-D591-4713-B968-D57F2EDE235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EB1E878-6982-403F-A914-9F5E68BB51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1532E28-5815-43B2-BFB2-F41225D11BD5}"/>
              </a:ext>
            </a:extLst>
          </p:cNvPr>
          <p:cNvSpPr>
            <a:spLocks noGrp="1"/>
          </p:cNvSpPr>
          <p:nvPr>
            <p:ph type="dt" sz="half" idx="10"/>
          </p:nvPr>
        </p:nvSpPr>
        <p:spPr/>
        <p:txBody>
          <a:bodyPr/>
          <a:lstStyle/>
          <a:p>
            <a:fld id="{C21F648D-6A02-4B28-98FC-2D79D60EFF0B}" type="datetime1">
              <a:rPr lang="es-CO" smtClean="0"/>
              <a:t>30/05/2025</a:t>
            </a:fld>
            <a:endParaRPr lang="es-CO"/>
          </a:p>
        </p:txBody>
      </p:sp>
      <p:sp>
        <p:nvSpPr>
          <p:cNvPr id="6" name="Marcador de pie de página 5">
            <a:extLst>
              <a:ext uri="{FF2B5EF4-FFF2-40B4-BE49-F238E27FC236}">
                <a16:creationId xmlns:a16="http://schemas.microsoft.com/office/drawing/2014/main" id="{1C4F064A-A020-4929-B6B7-1A6DD525C5F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6C70020-D53D-4C81-AA54-8C562D86BF4D}"/>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221752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ADEE3-F124-44D0-B00E-6730CBD903B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E16A124-44DD-4132-932F-373CAF1E32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65EDF34-3ACB-458B-A3BE-6839464A7CA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821A6311-BCAE-4B5B-8FED-911536049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4BCCC66-AD72-4AD1-B424-7089C4FCCE3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2A523A9-6467-4C51-8D30-CE4B1231593E}"/>
              </a:ext>
            </a:extLst>
          </p:cNvPr>
          <p:cNvSpPr>
            <a:spLocks noGrp="1"/>
          </p:cNvSpPr>
          <p:nvPr>
            <p:ph type="dt" sz="half" idx="10"/>
          </p:nvPr>
        </p:nvSpPr>
        <p:spPr/>
        <p:txBody>
          <a:bodyPr/>
          <a:lstStyle/>
          <a:p>
            <a:fld id="{9589A0F2-BD05-4256-8684-6A2C5685B00B}" type="datetime1">
              <a:rPr lang="es-CO" smtClean="0"/>
              <a:t>30/05/2025</a:t>
            </a:fld>
            <a:endParaRPr lang="es-CO"/>
          </a:p>
        </p:txBody>
      </p:sp>
      <p:sp>
        <p:nvSpPr>
          <p:cNvPr id="8" name="Marcador de pie de página 7">
            <a:extLst>
              <a:ext uri="{FF2B5EF4-FFF2-40B4-BE49-F238E27FC236}">
                <a16:creationId xmlns:a16="http://schemas.microsoft.com/office/drawing/2014/main" id="{F293507E-F3A3-494E-802E-9C12A2104CC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87BCE82-A12F-4AB5-91F5-D88C8F3B22BB}"/>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1553378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E872B-C61B-48EA-8A49-0B806643254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35934E2-011C-4779-A0A4-784345EE6569}"/>
              </a:ext>
            </a:extLst>
          </p:cNvPr>
          <p:cNvSpPr>
            <a:spLocks noGrp="1"/>
          </p:cNvSpPr>
          <p:nvPr>
            <p:ph type="dt" sz="half" idx="10"/>
          </p:nvPr>
        </p:nvSpPr>
        <p:spPr/>
        <p:txBody>
          <a:bodyPr/>
          <a:lstStyle/>
          <a:p>
            <a:fld id="{9818272A-C3F2-4DAD-ABFF-E45155D95E2B}" type="datetime1">
              <a:rPr lang="es-CO" smtClean="0"/>
              <a:t>30/05/2025</a:t>
            </a:fld>
            <a:endParaRPr lang="es-CO"/>
          </a:p>
        </p:txBody>
      </p:sp>
      <p:sp>
        <p:nvSpPr>
          <p:cNvPr id="4" name="Marcador de pie de página 3">
            <a:extLst>
              <a:ext uri="{FF2B5EF4-FFF2-40B4-BE49-F238E27FC236}">
                <a16:creationId xmlns:a16="http://schemas.microsoft.com/office/drawing/2014/main" id="{5761C59F-4EC9-43BA-8039-903372D0E51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479C5251-DD19-4D6A-B363-43517331BB8D}"/>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231165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66C454-02C4-4B6A-9D06-B4E7EAF98494}"/>
              </a:ext>
            </a:extLst>
          </p:cNvPr>
          <p:cNvSpPr>
            <a:spLocks noGrp="1"/>
          </p:cNvSpPr>
          <p:nvPr>
            <p:ph type="dt" sz="half" idx="10"/>
          </p:nvPr>
        </p:nvSpPr>
        <p:spPr/>
        <p:txBody>
          <a:bodyPr/>
          <a:lstStyle/>
          <a:p>
            <a:fld id="{EDC86AE4-A0E3-4768-87A2-2C0A9A93B656}" type="datetime1">
              <a:rPr lang="es-CO" smtClean="0"/>
              <a:t>30/05/2025</a:t>
            </a:fld>
            <a:endParaRPr lang="es-CO"/>
          </a:p>
        </p:txBody>
      </p:sp>
      <p:sp>
        <p:nvSpPr>
          <p:cNvPr id="3" name="Marcador de pie de página 2">
            <a:extLst>
              <a:ext uri="{FF2B5EF4-FFF2-40B4-BE49-F238E27FC236}">
                <a16:creationId xmlns:a16="http://schemas.microsoft.com/office/drawing/2014/main" id="{F7F018B2-99A3-4B0E-AC4A-CD01C9F1956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DE37AF40-B07B-4B4A-B189-B50328D84F60}"/>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339209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0CC07-19F6-4D9B-B075-8A1A2B4431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ADE0571-CB4A-4F3B-83F7-78FA8B01C4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B9F92994-8896-4B05-9DFC-FCD516D1D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0FD5AE-B99A-4ED8-8474-D7F6322FD61D}"/>
              </a:ext>
            </a:extLst>
          </p:cNvPr>
          <p:cNvSpPr>
            <a:spLocks noGrp="1"/>
          </p:cNvSpPr>
          <p:nvPr>
            <p:ph type="dt" sz="half" idx="10"/>
          </p:nvPr>
        </p:nvSpPr>
        <p:spPr/>
        <p:txBody>
          <a:bodyPr/>
          <a:lstStyle/>
          <a:p>
            <a:fld id="{5EFC41C1-48C5-4DAC-9541-0127AF354B58}" type="datetime1">
              <a:rPr lang="es-CO" smtClean="0"/>
              <a:t>30/05/2025</a:t>
            </a:fld>
            <a:endParaRPr lang="es-CO"/>
          </a:p>
        </p:txBody>
      </p:sp>
      <p:sp>
        <p:nvSpPr>
          <p:cNvPr id="6" name="Marcador de pie de página 5">
            <a:extLst>
              <a:ext uri="{FF2B5EF4-FFF2-40B4-BE49-F238E27FC236}">
                <a16:creationId xmlns:a16="http://schemas.microsoft.com/office/drawing/2014/main" id="{2B3674A7-903E-4957-891C-AABD16855F8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B6063CA-FBFD-4C5E-BF5A-0CBEA3E25D7A}"/>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1062668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061A7F-2FCE-4F9B-A635-8F7DBBF5EC1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DF74780-2230-420A-8833-614540B6A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EE2E9F0-0080-4522-B93A-0CC8EA231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0B66C13-A53E-4875-A543-CCB885835254}"/>
              </a:ext>
            </a:extLst>
          </p:cNvPr>
          <p:cNvSpPr>
            <a:spLocks noGrp="1"/>
          </p:cNvSpPr>
          <p:nvPr>
            <p:ph type="dt" sz="half" idx="10"/>
          </p:nvPr>
        </p:nvSpPr>
        <p:spPr/>
        <p:txBody>
          <a:bodyPr/>
          <a:lstStyle/>
          <a:p>
            <a:fld id="{E3EF3584-F3FB-4782-8DBA-C22E7B0FF40B}" type="datetime1">
              <a:rPr lang="es-CO" smtClean="0"/>
              <a:t>30/05/2025</a:t>
            </a:fld>
            <a:endParaRPr lang="es-CO"/>
          </a:p>
        </p:txBody>
      </p:sp>
      <p:sp>
        <p:nvSpPr>
          <p:cNvPr id="6" name="Marcador de pie de página 5">
            <a:extLst>
              <a:ext uri="{FF2B5EF4-FFF2-40B4-BE49-F238E27FC236}">
                <a16:creationId xmlns:a16="http://schemas.microsoft.com/office/drawing/2014/main" id="{AB7D9214-FA66-4FB9-970A-3B7E36B63ED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387237E-B3E4-4A35-A828-6147A0F7AD6A}"/>
              </a:ext>
            </a:extLst>
          </p:cNvPr>
          <p:cNvSpPr>
            <a:spLocks noGrp="1"/>
          </p:cNvSpPr>
          <p:nvPr>
            <p:ph type="sldNum" sz="quarter" idx="12"/>
          </p:nvPr>
        </p:nvSpPr>
        <p:spPr/>
        <p:txBody>
          <a:bodyPr/>
          <a:lstStyle/>
          <a:p>
            <a:fld id="{90942A47-AFBE-4F3B-84A3-BFF15DF95654}" type="slidenum">
              <a:rPr lang="es-CO" smtClean="0"/>
              <a:t>‹Nº›</a:t>
            </a:fld>
            <a:endParaRPr lang="es-CO"/>
          </a:p>
        </p:txBody>
      </p:sp>
    </p:spTree>
    <p:extLst>
      <p:ext uri="{BB962C8B-B14F-4D97-AF65-F5344CB8AC3E}">
        <p14:creationId xmlns:p14="http://schemas.microsoft.com/office/powerpoint/2010/main" val="53318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70CC925-89D3-4A09-89DF-90C904121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1431B50-1E10-4A17-8E4E-E48D0792B4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DAF1DD-0090-49E9-890E-678F2E705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5C321-710D-42C6-8ADB-117BABB1E3DF}" type="datetime1">
              <a:rPr lang="es-CO" smtClean="0"/>
              <a:t>30/05/2025</a:t>
            </a:fld>
            <a:endParaRPr lang="es-CO"/>
          </a:p>
        </p:txBody>
      </p:sp>
      <p:sp>
        <p:nvSpPr>
          <p:cNvPr id="5" name="Marcador de pie de página 4">
            <a:extLst>
              <a:ext uri="{FF2B5EF4-FFF2-40B4-BE49-F238E27FC236}">
                <a16:creationId xmlns:a16="http://schemas.microsoft.com/office/drawing/2014/main" id="{D13EC9E5-8B53-4C55-9B82-01D13F4E4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C529770F-EFC5-4D56-B512-BD4ACAFBA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42A47-AFBE-4F3B-84A3-BFF15DF95654}" type="slidenum">
              <a:rPr lang="es-CO" smtClean="0"/>
              <a:t>‹Nº›</a:t>
            </a:fld>
            <a:endParaRPr lang="es-CO"/>
          </a:p>
        </p:txBody>
      </p:sp>
    </p:spTree>
    <p:extLst>
      <p:ext uri="{BB962C8B-B14F-4D97-AF65-F5344CB8AC3E}">
        <p14:creationId xmlns:p14="http://schemas.microsoft.com/office/powerpoint/2010/main" val="4041849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54.png"/><Relationship Id="rId5" Type="http://schemas.openxmlformats.org/officeDocument/2006/relationships/image" Target="../media/image28.png"/><Relationship Id="rId10" Type="http://schemas.openxmlformats.org/officeDocument/2006/relationships/image" Target="../media/image53.png"/><Relationship Id="rId4" Type="http://schemas.openxmlformats.org/officeDocument/2006/relationships/image" Target="../media/image27.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11.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9.png"/><Relationship Id="rId7"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34.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87.png"/><Relationship Id="rId9"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4.png"/><Relationship Id="rId7" Type="http://schemas.openxmlformats.org/officeDocument/2006/relationships/image" Target="../media/image64.png"/><Relationship Id="rId12" Type="http://schemas.openxmlformats.org/officeDocument/2006/relationships/image" Target="../media/image9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78.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2.png"/><Relationship Id="rId7" Type="http://schemas.openxmlformats.org/officeDocument/2006/relationships/image" Target="../media/image20.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3.png"/><Relationship Id="rId4" Type="http://schemas.openxmlformats.org/officeDocument/2006/relationships/image" Target="../media/image123.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6.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49.png"/><Relationship Id="rId17" Type="http://schemas.openxmlformats.org/officeDocument/2006/relationships/image" Target="../media/image32.png"/><Relationship Id="rId2" Type="http://schemas.openxmlformats.org/officeDocument/2006/relationships/image" Target="../media/image25.png"/><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48.png"/><Relationship Id="rId5" Type="http://schemas.openxmlformats.org/officeDocument/2006/relationships/image" Target="../media/image28.png"/><Relationship Id="rId15" Type="http://schemas.openxmlformats.org/officeDocument/2006/relationships/image" Target="../media/image22.png"/><Relationship Id="rId10" Type="http://schemas.openxmlformats.org/officeDocument/2006/relationships/image" Target="../media/image47.png"/><Relationship Id="rId4" Type="http://schemas.openxmlformats.org/officeDocument/2006/relationships/image" Target="../media/image27.png"/><Relationship Id="rId9" Type="http://schemas.openxmlformats.org/officeDocument/2006/relationships/image" Target="../media/image4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descr="Un juego de computadora&#10;&#10;El contenido generado por IA puede ser incorrecto.">
            <a:extLst>
              <a:ext uri="{FF2B5EF4-FFF2-40B4-BE49-F238E27FC236}">
                <a16:creationId xmlns:a16="http://schemas.microsoft.com/office/drawing/2014/main" id="{B6BEB6D9-5CA7-A105-1734-A0E0E1280DB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7865" b="7865"/>
          <a:stretch>
            <a:fillRect/>
          </a:stretch>
        </p:blipFill>
        <p:spPr>
          <a:xfrm>
            <a:off x="20" y="10"/>
            <a:ext cx="12191979" cy="6857990"/>
          </a:xfrm>
          <a:prstGeom prst="rect">
            <a:avLst/>
          </a:prstGeom>
        </p:spPr>
      </p:pic>
      <p:sp>
        <p:nvSpPr>
          <p:cNvPr id="2" name="CuadroTexto 1">
            <a:extLst>
              <a:ext uri="{FF2B5EF4-FFF2-40B4-BE49-F238E27FC236}">
                <a16:creationId xmlns:a16="http://schemas.microsoft.com/office/drawing/2014/main" id="{07831E70-4FE1-3451-F8BA-F9F338AC0D0E}"/>
              </a:ext>
            </a:extLst>
          </p:cNvPr>
          <p:cNvSpPr txBox="1"/>
          <p:nvPr/>
        </p:nvSpPr>
        <p:spPr>
          <a:xfrm>
            <a:off x="841249" y="941832"/>
            <a:ext cx="10506456" cy="2057400"/>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5000">
                <a:solidFill>
                  <a:schemeClr val="bg1"/>
                </a:solidFill>
                <a:latin typeface="Century Gothic" panose="020B0502020202020204" pitchFamily="34" charset="0"/>
                <a:ea typeface="+mj-ea"/>
                <a:cs typeface="+mj-cs"/>
              </a:rPr>
              <a:t>Framework para la administración de activos tecnológicos basado en Big Data</a:t>
            </a:r>
          </a:p>
        </p:txBody>
      </p:sp>
      <p:sp>
        <p:nvSpPr>
          <p:cNvPr id="26"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3A566E79-FE21-DA68-8D06-CE9A503AE73B}"/>
              </a:ext>
            </a:extLst>
          </p:cNvPr>
          <p:cNvSpPr txBox="1"/>
          <p:nvPr/>
        </p:nvSpPr>
        <p:spPr>
          <a:xfrm>
            <a:off x="841248" y="3502152"/>
            <a:ext cx="10506456" cy="2670048"/>
          </a:xfrm>
          <a:prstGeom prst="rect">
            <a:avLst/>
          </a:prstGeom>
        </p:spPr>
        <p:txBody>
          <a:bodyPr vert="horz" lIns="91440" tIns="45720" rIns="91440" bIns="45720" rtlCol="0">
            <a:normAutofit/>
          </a:bodyPr>
          <a:lstStyle/>
          <a:p>
            <a:pPr algn="ctr">
              <a:lnSpc>
                <a:spcPct val="90000"/>
              </a:lnSpc>
              <a:spcAft>
                <a:spcPts val="600"/>
              </a:spcAft>
            </a:pPr>
            <a:r>
              <a:rPr lang="en-US" sz="1700" dirty="0" err="1">
                <a:solidFill>
                  <a:schemeClr val="bg1"/>
                </a:solidFill>
                <a:latin typeface="Century Gothic" panose="020B0502020202020204" pitchFamily="34" charset="0"/>
              </a:rPr>
              <a:t>Trabajo</a:t>
            </a:r>
            <a:r>
              <a:rPr lang="en-US" sz="1700" dirty="0">
                <a:solidFill>
                  <a:schemeClr val="bg1"/>
                </a:solidFill>
                <a:latin typeface="Century Gothic" panose="020B0502020202020204" pitchFamily="34" charset="0"/>
              </a:rPr>
              <a:t> de </a:t>
            </a:r>
            <a:r>
              <a:rPr lang="en-US" sz="1700" dirty="0" err="1">
                <a:solidFill>
                  <a:schemeClr val="bg1"/>
                </a:solidFill>
                <a:latin typeface="Century Gothic" panose="020B0502020202020204" pitchFamily="34" charset="0"/>
              </a:rPr>
              <a:t>grado</a:t>
            </a:r>
            <a:r>
              <a:rPr lang="en-US" sz="1700" dirty="0">
                <a:solidFill>
                  <a:schemeClr val="bg1"/>
                </a:solidFill>
                <a:latin typeface="Century Gothic" panose="020B0502020202020204" pitchFamily="34" charset="0"/>
              </a:rPr>
              <a:t> para </a:t>
            </a:r>
            <a:r>
              <a:rPr lang="en-US" sz="1700" dirty="0" err="1">
                <a:solidFill>
                  <a:schemeClr val="bg1"/>
                </a:solidFill>
                <a:latin typeface="Century Gothic" panose="020B0502020202020204" pitchFamily="34" charset="0"/>
              </a:rPr>
              <a:t>aspirar</a:t>
            </a:r>
            <a:r>
              <a:rPr lang="en-US" sz="1700" dirty="0">
                <a:solidFill>
                  <a:schemeClr val="bg1"/>
                </a:solidFill>
                <a:latin typeface="Century Gothic" panose="020B0502020202020204" pitchFamily="34" charset="0"/>
              </a:rPr>
              <a:t> al </a:t>
            </a:r>
            <a:r>
              <a:rPr lang="en-US" sz="1700" dirty="0" err="1">
                <a:solidFill>
                  <a:schemeClr val="bg1"/>
                </a:solidFill>
                <a:latin typeface="Century Gothic" panose="020B0502020202020204" pitchFamily="34" charset="0"/>
              </a:rPr>
              <a:t>titulo</a:t>
            </a:r>
            <a:r>
              <a:rPr lang="en-US" sz="1700" dirty="0">
                <a:solidFill>
                  <a:schemeClr val="bg1"/>
                </a:solidFill>
                <a:latin typeface="Century Gothic" panose="020B0502020202020204" pitchFamily="34" charset="0"/>
              </a:rPr>
              <a:t> de </a:t>
            </a:r>
            <a:r>
              <a:rPr lang="en-US" sz="1700" dirty="0" err="1">
                <a:solidFill>
                  <a:schemeClr val="bg1"/>
                </a:solidFill>
                <a:latin typeface="Century Gothic" panose="020B0502020202020204" pitchFamily="34" charset="0"/>
              </a:rPr>
              <a:t>Especialista</a:t>
            </a:r>
            <a:r>
              <a:rPr lang="en-US" sz="1700" dirty="0">
                <a:solidFill>
                  <a:schemeClr val="bg1"/>
                </a:solidFill>
                <a:latin typeface="Century Gothic" panose="020B0502020202020204" pitchFamily="34" charset="0"/>
              </a:rPr>
              <a:t> </a:t>
            </a:r>
            <a:r>
              <a:rPr lang="en-US" sz="1700" dirty="0" err="1">
                <a:solidFill>
                  <a:schemeClr val="bg1"/>
                </a:solidFill>
                <a:latin typeface="Century Gothic" panose="020B0502020202020204" pitchFamily="34" charset="0"/>
              </a:rPr>
              <a:t>en</a:t>
            </a:r>
            <a:r>
              <a:rPr lang="en-US" sz="1700" dirty="0">
                <a:solidFill>
                  <a:schemeClr val="bg1"/>
                </a:solidFill>
                <a:latin typeface="Century Gothic" panose="020B0502020202020204" pitchFamily="34" charset="0"/>
              </a:rPr>
              <a:t> Big Data.</a:t>
            </a:r>
          </a:p>
          <a:p>
            <a:pPr indent="-228600" algn="ctr">
              <a:lnSpc>
                <a:spcPct val="90000"/>
              </a:lnSpc>
              <a:spcAft>
                <a:spcPts val="600"/>
              </a:spcAft>
              <a:buFont typeface="Arial" panose="020B0604020202020204" pitchFamily="34" charset="0"/>
              <a:buChar char="•"/>
            </a:pPr>
            <a:endParaRPr lang="en-US" sz="1700" dirty="0">
              <a:solidFill>
                <a:schemeClr val="bg1"/>
              </a:solidFill>
              <a:latin typeface="Century Gothic" panose="020B0502020202020204" pitchFamily="34" charset="0"/>
            </a:endParaRPr>
          </a:p>
          <a:p>
            <a:pPr algn="ctr">
              <a:lnSpc>
                <a:spcPct val="90000"/>
              </a:lnSpc>
              <a:spcAft>
                <a:spcPts val="600"/>
              </a:spcAft>
            </a:pPr>
            <a:r>
              <a:rPr lang="en-US" sz="1700" dirty="0">
                <a:solidFill>
                  <a:schemeClr val="bg1"/>
                </a:solidFill>
                <a:latin typeface="Century Gothic" panose="020B0502020202020204" pitchFamily="34" charset="0"/>
              </a:rPr>
              <a:t>Autor:</a:t>
            </a:r>
          </a:p>
          <a:p>
            <a:pPr algn="ctr">
              <a:lnSpc>
                <a:spcPct val="90000"/>
              </a:lnSpc>
              <a:spcAft>
                <a:spcPts val="600"/>
              </a:spcAft>
            </a:pPr>
            <a:r>
              <a:rPr lang="en-US" sz="1700" dirty="0">
                <a:solidFill>
                  <a:schemeClr val="bg1"/>
                </a:solidFill>
                <a:latin typeface="Century Gothic" panose="020B0502020202020204" pitchFamily="34" charset="0"/>
              </a:rPr>
              <a:t>David Esteban Mena Zapata</a:t>
            </a:r>
          </a:p>
          <a:p>
            <a:pPr indent="-228600" algn="ctr">
              <a:lnSpc>
                <a:spcPct val="90000"/>
              </a:lnSpc>
              <a:spcAft>
                <a:spcPts val="600"/>
              </a:spcAft>
              <a:buFont typeface="Arial" panose="020B0604020202020204" pitchFamily="34" charset="0"/>
              <a:buChar char="•"/>
            </a:pPr>
            <a:endParaRPr lang="en-US" sz="1700" dirty="0">
              <a:solidFill>
                <a:schemeClr val="bg1"/>
              </a:solidFill>
              <a:latin typeface="Century Gothic" panose="020B0502020202020204" pitchFamily="34" charset="0"/>
            </a:endParaRPr>
          </a:p>
          <a:p>
            <a:pPr algn="ctr">
              <a:lnSpc>
                <a:spcPct val="90000"/>
              </a:lnSpc>
              <a:spcAft>
                <a:spcPts val="600"/>
              </a:spcAft>
            </a:pPr>
            <a:r>
              <a:rPr lang="en-US" sz="1700" dirty="0" err="1">
                <a:solidFill>
                  <a:schemeClr val="bg1"/>
                </a:solidFill>
                <a:latin typeface="Century Gothic" panose="020B0502020202020204" pitchFamily="34" charset="0"/>
              </a:rPr>
              <a:t>Asesor</a:t>
            </a:r>
            <a:r>
              <a:rPr lang="en-US" sz="1700" dirty="0">
                <a:solidFill>
                  <a:schemeClr val="bg1"/>
                </a:solidFill>
                <a:latin typeface="Century Gothic" panose="020B0502020202020204" pitchFamily="34" charset="0"/>
              </a:rPr>
              <a:t>:</a:t>
            </a:r>
          </a:p>
          <a:p>
            <a:pPr algn="ctr">
              <a:lnSpc>
                <a:spcPct val="90000"/>
              </a:lnSpc>
              <a:spcAft>
                <a:spcPts val="600"/>
              </a:spcAft>
            </a:pPr>
            <a:r>
              <a:rPr lang="en-US" sz="1700" dirty="0">
                <a:solidFill>
                  <a:schemeClr val="bg1"/>
                </a:solidFill>
                <a:latin typeface="Century Gothic" panose="020B0502020202020204" pitchFamily="34" charset="0"/>
              </a:rPr>
              <a:t>Miguel Becerra PhD. MSc. Esp.</a:t>
            </a:r>
          </a:p>
          <a:p>
            <a:pPr algn="ctr">
              <a:lnSpc>
                <a:spcPct val="90000"/>
              </a:lnSpc>
              <a:spcAft>
                <a:spcPts val="600"/>
              </a:spcAft>
            </a:pPr>
            <a:endParaRPr lang="en-US" sz="1700" dirty="0">
              <a:solidFill>
                <a:schemeClr val="bg1"/>
              </a:solidFill>
              <a:latin typeface="Century Gothic" panose="020B0502020202020204" pitchFamily="34" charset="0"/>
            </a:endParaRPr>
          </a:p>
          <a:p>
            <a:pPr indent="-228600" algn="ctr">
              <a:lnSpc>
                <a:spcPct val="90000"/>
              </a:lnSpc>
              <a:spcAft>
                <a:spcPts val="600"/>
              </a:spcAft>
              <a:buFont typeface="Arial" panose="020B0604020202020204" pitchFamily="34" charset="0"/>
              <a:buChar char="•"/>
            </a:pPr>
            <a:endParaRPr lang="en-US" sz="1700" dirty="0">
              <a:solidFill>
                <a:schemeClr val="bg1"/>
              </a:solidFill>
              <a:latin typeface="Century Gothic" panose="020B0502020202020204" pitchFamily="34" charset="0"/>
            </a:endParaRPr>
          </a:p>
        </p:txBody>
      </p:sp>
      <p:sp>
        <p:nvSpPr>
          <p:cNvPr id="4" name="Marcador de número de diapositiva 3">
            <a:extLst>
              <a:ext uri="{FF2B5EF4-FFF2-40B4-BE49-F238E27FC236}">
                <a16:creationId xmlns:a16="http://schemas.microsoft.com/office/drawing/2014/main" id="{3CE9BF3D-4A40-4AA0-AE67-B9F93625498B}"/>
              </a:ext>
            </a:extLst>
          </p:cNvPr>
          <p:cNvSpPr>
            <a:spLocks noGrp="1"/>
          </p:cNvSpPr>
          <p:nvPr>
            <p:ph type="sldNum" sz="quarter" idx="12"/>
          </p:nvPr>
        </p:nvSpPr>
        <p:spPr>
          <a:xfrm>
            <a:off x="8860536" y="6356350"/>
            <a:ext cx="2487168" cy="365125"/>
          </a:xfrm>
        </p:spPr>
        <p:txBody>
          <a:bodyPr vert="horz" lIns="91440" tIns="45720" rIns="91440" bIns="45720" rtlCol="0" anchor="ctr">
            <a:normAutofit/>
          </a:bodyPr>
          <a:lstStyle/>
          <a:p>
            <a:pPr>
              <a:spcAft>
                <a:spcPts val="600"/>
              </a:spcAft>
              <a:defRPr/>
            </a:pPr>
            <a:fld id="{90942A47-AFBE-4F3B-84A3-BFF15DF95654}"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Tree>
    <p:extLst>
      <p:ext uri="{BB962C8B-B14F-4D97-AF65-F5344CB8AC3E}">
        <p14:creationId xmlns:p14="http://schemas.microsoft.com/office/powerpoint/2010/main" val="2326832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286698" y="113045"/>
            <a:ext cx="7119655" cy="369332"/>
          </a:xfrm>
          <a:prstGeom prst="rect">
            <a:avLst/>
          </a:prstGeom>
          <a:noFill/>
        </p:spPr>
        <p:txBody>
          <a:bodyPr wrap="square" rtlCol="0">
            <a:spAutoFit/>
          </a:bodyPr>
          <a:lstStyle/>
          <a:p>
            <a:pPr algn="ctr"/>
            <a:r>
              <a:rPr lang="es-CO" dirty="0">
                <a:latin typeface="Century Gothic" panose="020B0502020202020204" pitchFamily="34" charset="0"/>
              </a:rPr>
              <a:t>PARETO Y ELECCIÓN DATASET ESPECIFICO</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375034" y="915654"/>
            <a:ext cx="2495898" cy="276999"/>
          </a:xfrm>
          <a:prstGeom prst="rect">
            <a:avLst/>
          </a:prstGeom>
          <a:noFill/>
        </p:spPr>
        <p:txBody>
          <a:bodyPr wrap="square" rtlCol="0">
            <a:spAutoFit/>
          </a:bodyPr>
          <a:lstStyle/>
          <a:p>
            <a:pPr algn="ctr"/>
            <a:r>
              <a:rPr lang="es-CO" sz="1200" dirty="0">
                <a:latin typeface="Century Gothic" panose="020B0502020202020204" pitchFamily="34" charset="0"/>
              </a:rPr>
              <a:t>Selección Dataset</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1263019"/>
            <a:ext cx="532971" cy="3717263"/>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0" name="Imagen 9">
            <a:extLst>
              <a:ext uri="{FF2B5EF4-FFF2-40B4-BE49-F238E27FC236}">
                <a16:creationId xmlns:a16="http://schemas.microsoft.com/office/drawing/2014/main" id="{9EE8C5E7-C245-4860-8E6D-9E4A62CAD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91" y="2401120"/>
            <a:ext cx="720000" cy="720000"/>
          </a:xfrm>
          <a:prstGeom prst="rect">
            <a:avLst/>
          </a:prstGeom>
        </p:spPr>
      </p:pic>
      <p:pic>
        <p:nvPicPr>
          <p:cNvPr id="20" name="Imagen 19">
            <a:extLst>
              <a:ext uri="{FF2B5EF4-FFF2-40B4-BE49-F238E27FC236}">
                <a16:creationId xmlns:a16="http://schemas.microsoft.com/office/drawing/2014/main" id="{A9F8F2A1-E942-4E54-A338-23C9EA42B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91" y="3605921"/>
            <a:ext cx="720000" cy="720000"/>
          </a:xfrm>
          <a:prstGeom prst="rect">
            <a:avLst/>
          </a:prstGeom>
        </p:spPr>
      </p:pic>
      <p:pic>
        <p:nvPicPr>
          <p:cNvPr id="30" name="Imagen 29">
            <a:extLst>
              <a:ext uri="{FF2B5EF4-FFF2-40B4-BE49-F238E27FC236}">
                <a16:creationId xmlns:a16="http://schemas.microsoft.com/office/drawing/2014/main" id="{902333E6-4B1B-4032-AA85-E3C4298BF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74" y="1734514"/>
            <a:ext cx="720000" cy="720000"/>
          </a:xfrm>
          <a:prstGeom prst="rect">
            <a:avLst/>
          </a:prstGeom>
        </p:spPr>
      </p:pic>
      <p:pic>
        <p:nvPicPr>
          <p:cNvPr id="45" name="Imagen 44">
            <a:extLst>
              <a:ext uri="{FF2B5EF4-FFF2-40B4-BE49-F238E27FC236}">
                <a16:creationId xmlns:a16="http://schemas.microsoft.com/office/drawing/2014/main" id="{00C2FE15-BA89-4BBA-8AA5-1EF34A613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360" y="3974592"/>
            <a:ext cx="720000" cy="720000"/>
          </a:xfrm>
          <a:prstGeom prst="rect">
            <a:avLst/>
          </a:prstGeom>
        </p:spPr>
      </p:pic>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37" y="1285901"/>
            <a:ext cx="720000" cy="720000"/>
          </a:xfrm>
          <a:prstGeom prst="rect">
            <a:avLst/>
          </a:prstGeom>
        </p:spPr>
      </p:pic>
      <p:pic>
        <p:nvPicPr>
          <p:cNvPr id="50" name="Imagen 49">
            <a:extLst>
              <a:ext uri="{FF2B5EF4-FFF2-40B4-BE49-F238E27FC236}">
                <a16:creationId xmlns:a16="http://schemas.microsoft.com/office/drawing/2014/main" id="{7946C0E0-5B17-4E17-B8E9-A7712E169F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0959" y="2791097"/>
            <a:ext cx="720000" cy="720000"/>
          </a:xfrm>
          <a:prstGeom prst="rect">
            <a:avLst/>
          </a:prstGeom>
        </p:spPr>
      </p:pic>
      <p:sp>
        <p:nvSpPr>
          <p:cNvPr id="29" name="CuadroTexto 28">
            <a:extLst>
              <a:ext uri="{FF2B5EF4-FFF2-40B4-BE49-F238E27FC236}">
                <a16:creationId xmlns:a16="http://schemas.microsoft.com/office/drawing/2014/main" id="{1CBFE7B6-60D7-4134-9025-BA19C0FBD3E9}"/>
              </a:ext>
            </a:extLst>
          </p:cNvPr>
          <p:cNvSpPr txBox="1"/>
          <p:nvPr/>
        </p:nvSpPr>
        <p:spPr>
          <a:xfrm>
            <a:off x="743672" y="4810722"/>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pic>
        <p:nvPicPr>
          <p:cNvPr id="23" name="Imagen 22">
            <a:extLst>
              <a:ext uri="{FF2B5EF4-FFF2-40B4-BE49-F238E27FC236}">
                <a16:creationId xmlns:a16="http://schemas.microsoft.com/office/drawing/2014/main" id="{E28F95A9-DA9B-4B2E-80E6-55DC1F21FEB7}"/>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431410" y="1301175"/>
            <a:ext cx="5354437" cy="33739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4" name="CuadroTexto 23">
            <a:extLst>
              <a:ext uri="{FF2B5EF4-FFF2-40B4-BE49-F238E27FC236}">
                <a16:creationId xmlns:a16="http://schemas.microsoft.com/office/drawing/2014/main" id="{1A6A7812-0DF4-4785-8C0F-2A6145D80DF7}"/>
              </a:ext>
            </a:extLst>
          </p:cNvPr>
          <p:cNvSpPr txBox="1"/>
          <p:nvPr/>
        </p:nvSpPr>
        <p:spPr>
          <a:xfrm>
            <a:off x="9209911" y="2220926"/>
            <a:ext cx="2495898" cy="1384995"/>
          </a:xfrm>
          <a:prstGeom prst="rect">
            <a:avLst/>
          </a:prstGeom>
          <a:noFill/>
          <a:ln>
            <a:solidFill>
              <a:schemeClr val="tx1"/>
            </a:solidFill>
            <a:prstDash val="dashDot"/>
          </a:ln>
        </p:spPr>
        <p:txBody>
          <a:bodyPr wrap="square" rtlCol="0">
            <a:spAutoFit/>
          </a:bodyPr>
          <a:lstStyle/>
          <a:p>
            <a:pPr algn="ctr"/>
            <a:r>
              <a:rPr lang="es-CO" sz="1200" dirty="0">
                <a:latin typeface="Century Gothic" panose="020B0502020202020204" pitchFamily="34" charset="0"/>
              </a:rPr>
              <a:t>Se genera un Pareto para determinar el Dataset con el cual se procede a realizar el análisis de la información especifica, modificación profunda y entrenamiento del modelo.</a:t>
            </a:r>
          </a:p>
        </p:txBody>
      </p:sp>
      <p:sp>
        <p:nvSpPr>
          <p:cNvPr id="2" name="Estrella: 7 puntas 1">
            <a:extLst>
              <a:ext uri="{FF2B5EF4-FFF2-40B4-BE49-F238E27FC236}">
                <a16:creationId xmlns:a16="http://schemas.microsoft.com/office/drawing/2014/main" id="{F4439734-A0A5-49C6-96D2-D27D3FC11E01}"/>
              </a:ext>
            </a:extLst>
          </p:cNvPr>
          <p:cNvSpPr/>
          <p:nvPr/>
        </p:nvSpPr>
        <p:spPr>
          <a:xfrm>
            <a:off x="1203758" y="1249713"/>
            <a:ext cx="243033" cy="210181"/>
          </a:xfrm>
          <a:prstGeom prst="star7">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de flecha 4">
            <a:extLst>
              <a:ext uri="{FF2B5EF4-FFF2-40B4-BE49-F238E27FC236}">
                <a16:creationId xmlns:a16="http://schemas.microsoft.com/office/drawing/2014/main" id="{0AC6C639-D166-4D8B-B7D7-FF347303E30B}"/>
              </a:ext>
            </a:extLst>
          </p:cNvPr>
          <p:cNvCxnSpPr>
            <a:cxnSpLocks/>
            <a:endCxn id="2" idx="1"/>
          </p:cNvCxnSpPr>
          <p:nvPr/>
        </p:nvCxnSpPr>
        <p:spPr>
          <a:xfrm flipH="1" flipV="1">
            <a:off x="1446792" y="1384882"/>
            <a:ext cx="2998208" cy="2611018"/>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ADE54FE7-1D0B-4A44-BDF3-21D7EFE178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5000" y="5272387"/>
            <a:ext cx="720000" cy="720000"/>
          </a:xfrm>
          <a:prstGeom prst="rect">
            <a:avLst/>
          </a:prstGeom>
        </p:spPr>
      </p:pic>
      <p:sp>
        <p:nvSpPr>
          <p:cNvPr id="33" name="CuadroTexto 32">
            <a:extLst>
              <a:ext uri="{FF2B5EF4-FFF2-40B4-BE49-F238E27FC236}">
                <a16:creationId xmlns:a16="http://schemas.microsoft.com/office/drawing/2014/main" id="{AFCEE829-DC8E-4BA4-A47F-F8D387A0CBAC}"/>
              </a:ext>
            </a:extLst>
          </p:cNvPr>
          <p:cNvSpPr txBox="1"/>
          <p:nvPr/>
        </p:nvSpPr>
        <p:spPr>
          <a:xfrm>
            <a:off x="3208866" y="5493887"/>
            <a:ext cx="1061677" cy="276999"/>
          </a:xfrm>
          <a:prstGeom prst="rect">
            <a:avLst/>
          </a:prstGeom>
          <a:noFill/>
        </p:spPr>
        <p:txBody>
          <a:bodyPr wrap="square" rtlCol="0">
            <a:spAutoFit/>
          </a:bodyPr>
          <a:lstStyle/>
          <a:p>
            <a:pPr algn="ctr"/>
            <a:r>
              <a:rPr lang="es-CO" sz="1200" dirty="0">
                <a:latin typeface="Century Gothic" panose="020B0502020202020204" pitchFamily="34" charset="0"/>
              </a:rPr>
              <a:t>Enfoque</a:t>
            </a:r>
          </a:p>
        </p:txBody>
      </p:sp>
      <p:sp>
        <p:nvSpPr>
          <p:cNvPr id="34" name="Abrir llave 33">
            <a:extLst>
              <a:ext uri="{FF2B5EF4-FFF2-40B4-BE49-F238E27FC236}">
                <a16:creationId xmlns:a16="http://schemas.microsoft.com/office/drawing/2014/main" id="{D275E151-D8BE-4EF7-99FB-CDB3E5F407B2}"/>
              </a:ext>
            </a:extLst>
          </p:cNvPr>
          <p:cNvSpPr/>
          <p:nvPr/>
        </p:nvSpPr>
        <p:spPr>
          <a:xfrm>
            <a:off x="4933769" y="5099792"/>
            <a:ext cx="212908" cy="1065187"/>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6" name="Imagen 15">
            <a:extLst>
              <a:ext uri="{FF2B5EF4-FFF2-40B4-BE49-F238E27FC236}">
                <a16:creationId xmlns:a16="http://schemas.microsoft.com/office/drawing/2014/main" id="{2D2EEE01-F29E-4764-B3C4-B43390D6C3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1134" y="5196825"/>
            <a:ext cx="720000" cy="720000"/>
          </a:xfrm>
          <a:prstGeom prst="rect">
            <a:avLst/>
          </a:prstGeom>
        </p:spPr>
      </p:pic>
      <p:sp>
        <p:nvSpPr>
          <p:cNvPr id="42" name="CuadroTexto 41">
            <a:extLst>
              <a:ext uri="{FF2B5EF4-FFF2-40B4-BE49-F238E27FC236}">
                <a16:creationId xmlns:a16="http://schemas.microsoft.com/office/drawing/2014/main" id="{B5088E5F-784A-432D-B907-7B4FECC2AC9E}"/>
              </a:ext>
            </a:extLst>
          </p:cNvPr>
          <p:cNvSpPr txBox="1"/>
          <p:nvPr/>
        </p:nvSpPr>
        <p:spPr>
          <a:xfrm>
            <a:off x="5345474" y="5988838"/>
            <a:ext cx="1501052" cy="276999"/>
          </a:xfrm>
          <a:prstGeom prst="rect">
            <a:avLst/>
          </a:prstGeom>
          <a:noFill/>
        </p:spPr>
        <p:txBody>
          <a:bodyPr wrap="square" rtlCol="0">
            <a:spAutoFit/>
          </a:bodyPr>
          <a:lstStyle/>
          <a:p>
            <a:pPr algn="ctr"/>
            <a:r>
              <a:rPr lang="es-CO" sz="1200" dirty="0">
                <a:latin typeface="Century Gothic" panose="020B0502020202020204" pitchFamily="34" charset="0"/>
              </a:rPr>
              <a:t>Reestructuración</a:t>
            </a:r>
          </a:p>
        </p:txBody>
      </p:sp>
      <p:pic>
        <p:nvPicPr>
          <p:cNvPr id="19" name="Imagen 18">
            <a:extLst>
              <a:ext uri="{FF2B5EF4-FFF2-40B4-BE49-F238E27FC236}">
                <a16:creationId xmlns:a16="http://schemas.microsoft.com/office/drawing/2014/main" id="{562C3F26-144D-49CC-A65F-03ABEB7718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0919" y="5196825"/>
            <a:ext cx="720000" cy="720000"/>
          </a:xfrm>
          <a:prstGeom prst="rect">
            <a:avLst/>
          </a:prstGeom>
        </p:spPr>
      </p:pic>
      <p:sp>
        <p:nvSpPr>
          <p:cNvPr id="43" name="CuadroTexto 42">
            <a:extLst>
              <a:ext uri="{FF2B5EF4-FFF2-40B4-BE49-F238E27FC236}">
                <a16:creationId xmlns:a16="http://schemas.microsoft.com/office/drawing/2014/main" id="{1C7CF09D-6995-4670-92D2-18348066C180}"/>
              </a:ext>
            </a:extLst>
          </p:cNvPr>
          <p:cNvSpPr txBox="1"/>
          <p:nvPr/>
        </p:nvSpPr>
        <p:spPr>
          <a:xfrm>
            <a:off x="6683106" y="5988838"/>
            <a:ext cx="2102741" cy="276999"/>
          </a:xfrm>
          <a:prstGeom prst="rect">
            <a:avLst/>
          </a:prstGeom>
          <a:noFill/>
        </p:spPr>
        <p:txBody>
          <a:bodyPr wrap="square" rtlCol="0">
            <a:spAutoFit/>
          </a:bodyPr>
          <a:lstStyle/>
          <a:p>
            <a:pPr algn="ctr"/>
            <a:r>
              <a:rPr lang="es-CO" sz="1200" dirty="0">
                <a:latin typeface="Century Gothic" panose="020B0502020202020204" pitchFamily="34" charset="0"/>
              </a:rPr>
              <a:t>Adición de Variables</a:t>
            </a:r>
          </a:p>
        </p:txBody>
      </p:sp>
      <p:pic>
        <p:nvPicPr>
          <p:cNvPr id="22" name="Imagen 21">
            <a:extLst>
              <a:ext uri="{FF2B5EF4-FFF2-40B4-BE49-F238E27FC236}">
                <a16:creationId xmlns:a16="http://schemas.microsoft.com/office/drawing/2014/main" id="{2F8CEC39-B1A5-4B36-8A6E-DE417AE4B1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84198" y="3780505"/>
            <a:ext cx="720000" cy="720000"/>
          </a:xfrm>
          <a:prstGeom prst="rect">
            <a:avLst/>
          </a:prstGeom>
        </p:spPr>
      </p:pic>
      <p:sp>
        <p:nvSpPr>
          <p:cNvPr id="44" name="CuadroTexto 43">
            <a:extLst>
              <a:ext uri="{FF2B5EF4-FFF2-40B4-BE49-F238E27FC236}">
                <a16:creationId xmlns:a16="http://schemas.microsoft.com/office/drawing/2014/main" id="{52E5456B-F1A9-4D8D-A5EE-E15EA3AB3BF9}"/>
              </a:ext>
            </a:extLst>
          </p:cNvPr>
          <p:cNvSpPr txBox="1"/>
          <p:nvPr/>
        </p:nvSpPr>
        <p:spPr>
          <a:xfrm>
            <a:off x="9327631" y="4570556"/>
            <a:ext cx="2633134" cy="2123658"/>
          </a:xfrm>
          <a:prstGeom prst="rect">
            <a:avLst/>
          </a:prstGeom>
          <a:noFill/>
          <a:ln>
            <a:solidFill>
              <a:schemeClr val="tx1"/>
            </a:solidFill>
          </a:ln>
        </p:spPr>
        <p:txBody>
          <a:bodyPr wrap="square" rtlCol="0">
            <a:spAutoFit/>
          </a:bodyPr>
          <a:lstStyle/>
          <a:p>
            <a:pPr algn="ctr"/>
            <a:r>
              <a:rPr lang="es-CO" sz="1200" dirty="0">
                <a:latin typeface="Century Gothic" panose="020B0502020202020204" pitchFamily="34" charset="0"/>
              </a:rPr>
              <a:t>Agrupar Categorías:</a:t>
            </a:r>
          </a:p>
          <a:p>
            <a:pPr algn="ct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Uso del activo</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Mantenimiento</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Condiciones Ambientales</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Eventos Críticos</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Indicadores derivados</a:t>
            </a:r>
          </a:p>
        </p:txBody>
      </p:sp>
      <p:sp>
        <p:nvSpPr>
          <p:cNvPr id="3" name="Marcador de número de diapositiva 2">
            <a:extLst>
              <a:ext uri="{FF2B5EF4-FFF2-40B4-BE49-F238E27FC236}">
                <a16:creationId xmlns:a16="http://schemas.microsoft.com/office/drawing/2014/main" id="{4FBF508C-157D-43BC-8ED2-8DB949D4A7C6}"/>
              </a:ext>
            </a:extLst>
          </p:cNvPr>
          <p:cNvSpPr>
            <a:spLocks noGrp="1"/>
          </p:cNvSpPr>
          <p:nvPr>
            <p:ph type="sldNum" sz="quarter" idx="12"/>
          </p:nvPr>
        </p:nvSpPr>
        <p:spPr/>
        <p:txBody>
          <a:bodyPr/>
          <a:lstStyle/>
          <a:p>
            <a:fld id="{90942A47-AFBE-4F3B-84A3-BFF15DF95654}" type="slidenum">
              <a:rPr lang="es-CO" smtClean="0"/>
              <a:t>10</a:t>
            </a:fld>
            <a:endParaRPr lang="es-CO"/>
          </a:p>
        </p:txBody>
      </p:sp>
    </p:spTree>
    <p:extLst>
      <p:ext uri="{BB962C8B-B14F-4D97-AF65-F5344CB8AC3E}">
        <p14:creationId xmlns:p14="http://schemas.microsoft.com/office/powerpoint/2010/main" val="399028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circle(in)">
                                      <p:cBhvr>
                                        <p:cTn id="36" dur="20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24" grpId="0" animBg="1"/>
      <p:bldP spid="2" grpId="0" animBg="1"/>
      <p:bldP spid="33" grpId="0"/>
      <p:bldP spid="34" grpId="0" animBg="1"/>
      <p:bldP spid="42" grpId="0"/>
      <p:bldP spid="43" grpId="0"/>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128527" y="136525"/>
            <a:ext cx="7119655" cy="369332"/>
          </a:xfrm>
          <a:prstGeom prst="rect">
            <a:avLst/>
          </a:prstGeom>
          <a:noFill/>
        </p:spPr>
        <p:txBody>
          <a:bodyPr wrap="square" rtlCol="0">
            <a:spAutoFit/>
          </a:bodyPr>
          <a:lstStyle/>
          <a:p>
            <a:pPr algn="ctr"/>
            <a:r>
              <a:rPr lang="es-CO" dirty="0">
                <a:latin typeface="Century Gothic" panose="020B0502020202020204" pitchFamily="34" charset="0"/>
              </a:rPr>
              <a:t>IMPUTACIÓN DE NUEVAS VARIABLES DE CONTROL</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344433" y="2291268"/>
            <a:ext cx="2377491" cy="276999"/>
          </a:xfrm>
          <a:prstGeom prst="rect">
            <a:avLst/>
          </a:prstGeom>
          <a:noFill/>
        </p:spPr>
        <p:txBody>
          <a:bodyPr wrap="square" rtlCol="0">
            <a:spAutoFit/>
          </a:bodyPr>
          <a:lstStyle/>
          <a:p>
            <a:pPr algn="ctr"/>
            <a:r>
              <a:rPr lang="es-CO" sz="1200" dirty="0">
                <a:latin typeface="Century Gothic" panose="020B0502020202020204" pitchFamily="34" charset="0"/>
              </a:rPr>
              <a:t>Inclusión de nuevas variables</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1263019"/>
            <a:ext cx="532971" cy="4426581"/>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700" y="2638634"/>
            <a:ext cx="720000" cy="720000"/>
          </a:xfrm>
          <a:prstGeom prst="rect">
            <a:avLst/>
          </a:prstGeom>
        </p:spPr>
      </p:pic>
      <p:sp>
        <p:nvSpPr>
          <p:cNvPr id="29" name="CuadroTexto 28">
            <a:extLst>
              <a:ext uri="{FF2B5EF4-FFF2-40B4-BE49-F238E27FC236}">
                <a16:creationId xmlns:a16="http://schemas.microsoft.com/office/drawing/2014/main" id="{1CBFE7B6-60D7-4134-9025-BA19C0FBD3E9}"/>
              </a:ext>
            </a:extLst>
          </p:cNvPr>
          <p:cNvSpPr txBox="1"/>
          <p:nvPr/>
        </p:nvSpPr>
        <p:spPr>
          <a:xfrm>
            <a:off x="610429" y="3499367"/>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pic>
        <p:nvPicPr>
          <p:cNvPr id="31" name="Imagen 30">
            <a:extLst>
              <a:ext uri="{FF2B5EF4-FFF2-40B4-BE49-F238E27FC236}">
                <a16:creationId xmlns:a16="http://schemas.microsoft.com/office/drawing/2014/main" id="{C7C1DE58-17BE-4F1F-9094-6E4FB719A7E6}"/>
              </a:ext>
            </a:extLst>
          </p:cNvPr>
          <p:cNvPicPr>
            <a:picLocks noChangeAspect="1"/>
          </p:cNvPicPr>
          <p:nvPr/>
        </p:nvPicPr>
        <p:blipFill>
          <a:blip r:embed="rId3"/>
          <a:stretch>
            <a:fillRect/>
          </a:stretch>
        </p:blipFill>
        <p:spPr>
          <a:xfrm>
            <a:off x="3573245" y="1263019"/>
            <a:ext cx="3115110" cy="6573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5" name="Imagen 34">
            <a:extLst>
              <a:ext uri="{FF2B5EF4-FFF2-40B4-BE49-F238E27FC236}">
                <a16:creationId xmlns:a16="http://schemas.microsoft.com/office/drawing/2014/main" id="{EF8FA930-5EBB-41B8-A9C6-142A2F91F8AB}"/>
              </a:ext>
            </a:extLst>
          </p:cNvPr>
          <p:cNvPicPr>
            <a:picLocks noChangeAspect="1"/>
          </p:cNvPicPr>
          <p:nvPr/>
        </p:nvPicPr>
        <p:blipFill>
          <a:blip r:embed="rId4"/>
          <a:stretch>
            <a:fillRect/>
          </a:stretch>
        </p:blipFill>
        <p:spPr>
          <a:xfrm>
            <a:off x="3254660" y="2242694"/>
            <a:ext cx="6373114" cy="31532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9" name="CuadroTexto 48">
            <a:extLst>
              <a:ext uri="{FF2B5EF4-FFF2-40B4-BE49-F238E27FC236}">
                <a16:creationId xmlns:a16="http://schemas.microsoft.com/office/drawing/2014/main" id="{5A750F52-8884-4B4A-B0F4-41A23FAB1E1D}"/>
              </a:ext>
            </a:extLst>
          </p:cNvPr>
          <p:cNvSpPr txBox="1"/>
          <p:nvPr/>
        </p:nvSpPr>
        <p:spPr>
          <a:xfrm>
            <a:off x="6688355" y="1263019"/>
            <a:ext cx="2568559" cy="461665"/>
          </a:xfrm>
          <a:prstGeom prst="rect">
            <a:avLst/>
          </a:prstGeom>
          <a:noFill/>
        </p:spPr>
        <p:txBody>
          <a:bodyPr wrap="square" rtlCol="0">
            <a:spAutoFit/>
          </a:bodyPr>
          <a:lstStyle/>
          <a:p>
            <a:pPr algn="ctr"/>
            <a:r>
              <a:rPr lang="es-CO" sz="1200" dirty="0">
                <a:latin typeface="Century Gothic" panose="020B0502020202020204" pitchFamily="34" charset="0"/>
              </a:rPr>
              <a:t>Librerías incluyendo </a:t>
            </a:r>
            <a:r>
              <a:rPr lang="es-CO" sz="1200" dirty="0" err="1">
                <a:latin typeface="Century Gothic" panose="020B0502020202020204" pitchFamily="34" charset="0"/>
              </a:rPr>
              <a:t>Datetime</a:t>
            </a:r>
            <a:r>
              <a:rPr lang="es-CO" sz="1200" dirty="0">
                <a:latin typeface="Century Gothic" panose="020B0502020202020204" pitchFamily="34" charset="0"/>
              </a:rPr>
              <a:t> para los cálculos con fechas</a:t>
            </a:r>
          </a:p>
        </p:txBody>
      </p:sp>
      <p:sp>
        <p:nvSpPr>
          <p:cNvPr id="51" name="CuadroTexto 50">
            <a:extLst>
              <a:ext uri="{FF2B5EF4-FFF2-40B4-BE49-F238E27FC236}">
                <a16:creationId xmlns:a16="http://schemas.microsoft.com/office/drawing/2014/main" id="{D91BBEFB-A44B-4BE5-BE7E-90BE18448BF5}"/>
              </a:ext>
            </a:extLst>
          </p:cNvPr>
          <p:cNvSpPr txBox="1"/>
          <p:nvPr/>
        </p:nvSpPr>
        <p:spPr>
          <a:xfrm>
            <a:off x="9708021" y="2801667"/>
            <a:ext cx="2483980" cy="1569660"/>
          </a:xfrm>
          <a:prstGeom prst="rect">
            <a:avLst/>
          </a:prstGeom>
          <a:noFill/>
        </p:spPr>
        <p:txBody>
          <a:bodyPr wrap="square" rtlCol="0">
            <a:spAutoFit/>
          </a:bodyPr>
          <a:lstStyle/>
          <a:p>
            <a:pPr algn="ctr"/>
            <a:r>
              <a:rPr lang="es-CO" sz="1200" dirty="0">
                <a:latin typeface="Century Gothic" panose="020B0502020202020204" pitchFamily="34" charset="0"/>
              </a:rPr>
              <a:t>Consideración fundamental , en la imputación de los datos se tuvo en cuenta la lógica de los datos existentes, además se establecieron condiciones para que las columnas que no deben todos los registros se tengan en cuenta</a:t>
            </a:r>
          </a:p>
        </p:txBody>
      </p:sp>
      <p:pic>
        <p:nvPicPr>
          <p:cNvPr id="52" name="Imagen 51">
            <a:extLst>
              <a:ext uri="{FF2B5EF4-FFF2-40B4-BE49-F238E27FC236}">
                <a16:creationId xmlns:a16="http://schemas.microsoft.com/office/drawing/2014/main" id="{B10B39C3-6C53-43DF-A18E-C60D4349B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355" y="1231677"/>
            <a:ext cx="360000" cy="360000"/>
          </a:xfrm>
          <a:prstGeom prst="rect">
            <a:avLst/>
          </a:prstGeom>
        </p:spPr>
      </p:pic>
      <p:pic>
        <p:nvPicPr>
          <p:cNvPr id="53" name="Imagen 52">
            <a:extLst>
              <a:ext uri="{FF2B5EF4-FFF2-40B4-BE49-F238E27FC236}">
                <a16:creationId xmlns:a16="http://schemas.microsoft.com/office/drawing/2014/main" id="{A4C9FF7D-0225-45B9-AD43-307574689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898" y="4890748"/>
            <a:ext cx="360000" cy="360000"/>
          </a:xfrm>
          <a:prstGeom prst="rect">
            <a:avLst/>
          </a:prstGeom>
        </p:spPr>
      </p:pic>
      <p:sp>
        <p:nvSpPr>
          <p:cNvPr id="46" name="Marcador de número de diapositiva 45">
            <a:extLst>
              <a:ext uri="{FF2B5EF4-FFF2-40B4-BE49-F238E27FC236}">
                <a16:creationId xmlns:a16="http://schemas.microsoft.com/office/drawing/2014/main" id="{F032A4A2-F021-4F8E-851A-4A8351E99A1D}"/>
              </a:ext>
            </a:extLst>
          </p:cNvPr>
          <p:cNvSpPr>
            <a:spLocks noGrp="1"/>
          </p:cNvSpPr>
          <p:nvPr>
            <p:ph type="sldNum" sz="quarter" idx="12"/>
          </p:nvPr>
        </p:nvSpPr>
        <p:spPr/>
        <p:txBody>
          <a:bodyPr/>
          <a:lstStyle/>
          <a:p>
            <a:fld id="{90942A47-AFBE-4F3B-84A3-BFF15DF95654}" type="slidenum">
              <a:rPr lang="es-CO" smtClean="0"/>
              <a:t>11</a:t>
            </a:fld>
            <a:endParaRPr lang="es-CO"/>
          </a:p>
        </p:txBody>
      </p:sp>
    </p:spTree>
    <p:extLst>
      <p:ext uri="{BB962C8B-B14F-4D97-AF65-F5344CB8AC3E}">
        <p14:creationId xmlns:p14="http://schemas.microsoft.com/office/powerpoint/2010/main" val="353683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49"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431410" y="136557"/>
            <a:ext cx="7119655" cy="369332"/>
          </a:xfrm>
          <a:prstGeom prst="rect">
            <a:avLst/>
          </a:prstGeom>
          <a:noFill/>
        </p:spPr>
        <p:txBody>
          <a:bodyPr wrap="square" rtlCol="0">
            <a:spAutoFit/>
          </a:bodyPr>
          <a:lstStyle/>
          <a:p>
            <a:pPr algn="ctr"/>
            <a:r>
              <a:rPr lang="es-CO" dirty="0">
                <a:latin typeface="Century Gothic" panose="020B0502020202020204" pitchFamily="34" charset="0"/>
              </a:rPr>
              <a:t>DEFINICIÓN DE VARIABLE OBJETIVO</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352201" y="1092260"/>
            <a:ext cx="2377491" cy="276999"/>
          </a:xfrm>
          <a:prstGeom prst="rect">
            <a:avLst/>
          </a:prstGeom>
          <a:noFill/>
        </p:spPr>
        <p:txBody>
          <a:bodyPr wrap="square" rtlCol="0">
            <a:spAutoFit/>
          </a:bodyPr>
          <a:lstStyle/>
          <a:p>
            <a:pPr algn="ctr"/>
            <a:r>
              <a:rPr lang="es-CO" sz="1200" dirty="0">
                <a:latin typeface="Century Gothic" panose="020B0502020202020204" pitchFamily="34" charset="0"/>
              </a:rPr>
              <a:t>¿Ahora , que predecir?</a:t>
            </a:r>
          </a:p>
        </p:txBody>
      </p:sp>
      <p:sp>
        <p:nvSpPr>
          <p:cNvPr id="41" name="Abrir llave 40">
            <a:extLst>
              <a:ext uri="{FF2B5EF4-FFF2-40B4-BE49-F238E27FC236}">
                <a16:creationId xmlns:a16="http://schemas.microsoft.com/office/drawing/2014/main" id="{0B6C5648-1FA9-4301-B390-7A459F7BE6F8}"/>
              </a:ext>
            </a:extLst>
          </p:cNvPr>
          <p:cNvSpPr/>
          <p:nvPr/>
        </p:nvSpPr>
        <p:spPr>
          <a:xfrm>
            <a:off x="2481958" y="785343"/>
            <a:ext cx="532971" cy="2074790"/>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948" y="1439626"/>
            <a:ext cx="720000" cy="720000"/>
          </a:xfrm>
          <a:prstGeom prst="rect">
            <a:avLst/>
          </a:prstGeom>
        </p:spPr>
      </p:pic>
      <p:sp>
        <p:nvSpPr>
          <p:cNvPr id="29" name="CuadroTexto 28">
            <a:extLst>
              <a:ext uri="{FF2B5EF4-FFF2-40B4-BE49-F238E27FC236}">
                <a16:creationId xmlns:a16="http://schemas.microsoft.com/office/drawing/2014/main" id="{1CBFE7B6-60D7-4134-9025-BA19C0FBD3E9}"/>
              </a:ext>
            </a:extLst>
          </p:cNvPr>
          <p:cNvSpPr txBox="1"/>
          <p:nvPr/>
        </p:nvSpPr>
        <p:spPr>
          <a:xfrm>
            <a:off x="591677" y="230035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46" name="Marcador de número de diapositiva 45">
            <a:extLst>
              <a:ext uri="{FF2B5EF4-FFF2-40B4-BE49-F238E27FC236}">
                <a16:creationId xmlns:a16="http://schemas.microsoft.com/office/drawing/2014/main" id="{F032A4A2-F021-4F8E-851A-4A8351E99A1D}"/>
              </a:ext>
            </a:extLst>
          </p:cNvPr>
          <p:cNvSpPr>
            <a:spLocks noGrp="1"/>
          </p:cNvSpPr>
          <p:nvPr>
            <p:ph type="sldNum" sz="quarter" idx="12"/>
          </p:nvPr>
        </p:nvSpPr>
        <p:spPr/>
        <p:txBody>
          <a:bodyPr/>
          <a:lstStyle/>
          <a:p>
            <a:fld id="{90942A47-AFBE-4F3B-84A3-BFF15DF95654}" type="slidenum">
              <a:rPr lang="es-CO" smtClean="0"/>
              <a:t>12</a:t>
            </a:fld>
            <a:endParaRPr lang="es-CO"/>
          </a:p>
        </p:txBody>
      </p:sp>
      <p:pic>
        <p:nvPicPr>
          <p:cNvPr id="3" name="Imagen 2">
            <a:extLst>
              <a:ext uri="{FF2B5EF4-FFF2-40B4-BE49-F238E27FC236}">
                <a16:creationId xmlns:a16="http://schemas.microsoft.com/office/drawing/2014/main" id="{D41FF753-46C5-4624-8997-89D75426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991" y="1129366"/>
            <a:ext cx="1080000" cy="1080000"/>
          </a:xfrm>
          <a:prstGeom prst="rect">
            <a:avLst/>
          </a:prstGeom>
        </p:spPr>
      </p:pic>
      <p:sp>
        <p:nvSpPr>
          <p:cNvPr id="16" name="CuadroTexto 15">
            <a:extLst>
              <a:ext uri="{FF2B5EF4-FFF2-40B4-BE49-F238E27FC236}">
                <a16:creationId xmlns:a16="http://schemas.microsoft.com/office/drawing/2014/main" id="{8ECFC92D-E841-494F-87D9-8D5F89BB570D}"/>
              </a:ext>
            </a:extLst>
          </p:cNvPr>
          <p:cNvSpPr txBox="1"/>
          <p:nvPr/>
        </p:nvSpPr>
        <p:spPr>
          <a:xfrm>
            <a:off x="3310702" y="2213802"/>
            <a:ext cx="1898541" cy="646331"/>
          </a:xfrm>
          <a:prstGeom prst="rect">
            <a:avLst/>
          </a:prstGeom>
          <a:noFill/>
        </p:spPr>
        <p:txBody>
          <a:bodyPr wrap="square" rtlCol="0">
            <a:spAutoFit/>
          </a:bodyPr>
          <a:lstStyle/>
          <a:p>
            <a:pPr algn="ctr"/>
            <a:r>
              <a:rPr lang="es-CO" sz="1200" dirty="0">
                <a:latin typeface="Century Gothic" panose="020B0502020202020204" pitchFamily="34" charset="0"/>
              </a:rPr>
              <a:t>Cuestionar las necesidades de la empresa.</a:t>
            </a:r>
          </a:p>
        </p:txBody>
      </p:sp>
      <p:sp>
        <p:nvSpPr>
          <p:cNvPr id="17" name="Cheurón 15">
            <a:extLst>
              <a:ext uri="{FF2B5EF4-FFF2-40B4-BE49-F238E27FC236}">
                <a16:creationId xmlns:a16="http://schemas.microsoft.com/office/drawing/2014/main" id="{23C185D2-86D1-47C3-9994-B7C617B6DB31}"/>
              </a:ext>
            </a:extLst>
          </p:cNvPr>
          <p:cNvSpPr/>
          <p:nvPr/>
        </p:nvSpPr>
        <p:spPr>
          <a:xfrm>
            <a:off x="5320008" y="1501050"/>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8" name="Imagen 17">
            <a:extLst>
              <a:ext uri="{FF2B5EF4-FFF2-40B4-BE49-F238E27FC236}">
                <a16:creationId xmlns:a16="http://schemas.microsoft.com/office/drawing/2014/main" id="{75F19419-4593-4CBB-8FCB-3B92CDF51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759" y="1079626"/>
            <a:ext cx="1080000" cy="1080000"/>
          </a:xfrm>
          <a:prstGeom prst="rect">
            <a:avLst/>
          </a:prstGeom>
        </p:spPr>
      </p:pic>
      <p:sp>
        <p:nvSpPr>
          <p:cNvPr id="19" name="CuadroTexto 18">
            <a:extLst>
              <a:ext uri="{FF2B5EF4-FFF2-40B4-BE49-F238E27FC236}">
                <a16:creationId xmlns:a16="http://schemas.microsoft.com/office/drawing/2014/main" id="{84430A79-FFC6-4058-A95E-D6F6AA7C77AE}"/>
              </a:ext>
            </a:extLst>
          </p:cNvPr>
          <p:cNvSpPr txBox="1"/>
          <p:nvPr/>
        </p:nvSpPr>
        <p:spPr>
          <a:xfrm>
            <a:off x="5841935" y="792797"/>
            <a:ext cx="2201334" cy="276999"/>
          </a:xfrm>
          <a:prstGeom prst="rect">
            <a:avLst/>
          </a:prstGeom>
          <a:noFill/>
        </p:spPr>
        <p:txBody>
          <a:bodyPr wrap="square" rtlCol="0">
            <a:spAutoFit/>
          </a:bodyPr>
          <a:lstStyle/>
          <a:p>
            <a:pPr algn="ctr"/>
            <a:r>
              <a:rPr lang="es-CO" sz="1200" dirty="0">
                <a:latin typeface="Century Gothic" panose="020B0502020202020204" pitchFamily="34" charset="0"/>
              </a:rPr>
              <a:t>Problemática especifica</a:t>
            </a:r>
          </a:p>
        </p:txBody>
      </p:sp>
      <p:sp>
        <p:nvSpPr>
          <p:cNvPr id="21" name="CuadroTexto 20">
            <a:extLst>
              <a:ext uri="{FF2B5EF4-FFF2-40B4-BE49-F238E27FC236}">
                <a16:creationId xmlns:a16="http://schemas.microsoft.com/office/drawing/2014/main" id="{BBF2D2FB-6D29-4F53-AEE1-A049E5604C5E}"/>
              </a:ext>
            </a:extLst>
          </p:cNvPr>
          <p:cNvSpPr txBox="1"/>
          <p:nvPr/>
        </p:nvSpPr>
        <p:spPr>
          <a:xfrm>
            <a:off x="5802265" y="2184624"/>
            <a:ext cx="2360987" cy="830997"/>
          </a:xfrm>
          <a:prstGeom prst="rect">
            <a:avLst/>
          </a:prstGeom>
          <a:noFill/>
        </p:spPr>
        <p:txBody>
          <a:bodyPr wrap="square" rtlCol="0">
            <a:spAutoFit/>
          </a:bodyPr>
          <a:lstStyle/>
          <a:p>
            <a:pPr algn="ctr"/>
            <a:r>
              <a:rPr lang="es-CO" sz="1200" dirty="0">
                <a:latin typeface="Century Gothic" panose="020B0502020202020204" pitchFamily="34" charset="0"/>
              </a:rPr>
              <a:t>- Asignaciones</a:t>
            </a:r>
          </a:p>
          <a:p>
            <a:pPr algn="ctr"/>
            <a:r>
              <a:rPr lang="es-CO" sz="1200" dirty="0">
                <a:latin typeface="Century Gothic" panose="020B0502020202020204" pitchFamily="34" charset="0"/>
              </a:rPr>
              <a:t>- Falta de control financiero</a:t>
            </a:r>
          </a:p>
          <a:p>
            <a:pPr algn="ctr"/>
            <a:r>
              <a:rPr lang="es-CO" sz="1200" dirty="0">
                <a:latin typeface="Century Gothic" panose="020B0502020202020204" pitchFamily="34" charset="0"/>
              </a:rPr>
              <a:t>- Longevidad</a:t>
            </a:r>
          </a:p>
          <a:p>
            <a:pPr algn="ctr"/>
            <a:r>
              <a:rPr lang="es-CO" sz="1200" dirty="0">
                <a:latin typeface="Century Gothic" panose="020B0502020202020204" pitchFamily="34" charset="0"/>
              </a:rPr>
              <a:t>- Riesgos presupuestales</a:t>
            </a:r>
          </a:p>
        </p:txBody>
      </p:sp>
      <p:pic>
        <p:nvPicPr>
          <p:cNvPr id="5" name="Imagen 4">
            <a:extLst>
              <a:ext uri="{FF2B5EF4-FFF2-40B4-BE49-F238E27FC236}">
                <a16:creationId xmlns:a16="http://schemas.microsoft.com/office/drawing/2014/main" id="{ACFB5D46-D7FF-40AE-B631-EBECDA1C1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2759" y="2245142"/>
            <a:ext cx="180000" cy="180000"/>
          </a:xfrm>
          <a:prstGeom prst="rect">
            <a:avLst/>
          </a:prstGeom>
        </p:spPr>
      </p:pic>
      <p:pic>
        <p:nvPicPr>
          <p:cNvPr id="24" name="Imagen 23">
            <a:extLst>
              <a:ext uri="{FF2B5EF4-FFF2-40B4-BE49-F238E27FC236}">
                <a16:creationId xmlns:a16="http://schemas.microsoft.com/office/drawing/2014/main" id="{264C0252-C8E5-4B75-BB95-D8C33A321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118" y="2600122"/>
            <a:ext cx="180000" cy="180000"/>
          </a:xfrm>
          <a:prstGeom prst="rect">
            <a:avLst/>
          </a:prstGeom>
        </p:spPr>
      </p:pic>
      <p:pic>
        <p:nvPicPr>
          <p:cNvPr id="8" name="Imagen 7">
            <a:extLst>
              <a:ext uri="{FF2B5EF4-FFF2-40B4-BE49-F238E27FC236}">
                <a16:creationId xmlns:a16="http://schemas.microsoft.com/office/drawing/2014/main" id="{E142752E-6525-45E7-9D82-1710DC323E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3269" y="2425142"/>
            <a:ext cx="180000" cy="180000"/>
          </a:xfrm>
          <a:prstGeom prst="rect">
            <a:avLst/>
          </a:prstGeom>
        </p:spPr>
      </p:pic>
      <p:pic>
        <p:nvPicPr>
          <p:cNvPr id="27" name="Imagen 26">
            <a:extLst>
              <a:ext uri="{FF2B5EF4-FFF2-40B4-BE49-F238E27FC236}">
                <a16:creationId xmlns:a16="http://schemas.microsoft.com/office/drawing/2014/main" id="{B974168A-3CAE-478F-9477-0F9F8F679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6579" y="2770133"/>
            <a:ext cx="180000" cy="180000"/>
          </a:xfrm>
          <a:prstGeom prst="rect">
            <a:avLst/>
          </a:prstGeom>
        </p:spPr>
      </p:pic>
      <p:sp>
        <p:nvSpPr>
          <p:cNvPr id="28" name="Cheurón 15">
            <a:extLst>
              <a:ext uri="{FF2B5EF4-FFF2-40B4-BE49-F238E27FC236}">
                <a16:creationId xmlns:a16="http://schemas.microsoft.com/office/drawing/2014/main" id="{04F0BF87-6AF1-46B5-8A83-4B217518C891}"/>
              </a:ext>
            </a:extLst>
          </p:cNvPr>
          <p:cNvSpPr/>
          <p:nvPr/>
        </p:nvSpPr>
        <p:spPr>
          <a:xfrm>
            <a:off x="8256822" y="1501050"/>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0" name="Imagen 9">
            <a:extLst>
              <a:ext uri="{FF2B5EF4-FFF2-40B4-BE49-F238E27FC236}">
                <a16:creationId xmlns:a16="http://schemas.microsoft.com/office/drawing/2014/main" id="{0AB32DB3-78C8-41E2-8CF3-9F080885B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4595" y="1669366"/>
            <a:ext cx="360000" cy="360000"/>
          </a:xfrm>
          <a:prstGeom prst="rect">
            <a:avLst/>
          </a:prstGeom>
        </p:spPr>
      </p:pic>
      <p:pic>
        <p:nvPicPr>
          <p:cNvPr id="12" name="Imagen 11">
            <a:extLst>
              <a:ext uri="{FF2B5EF4-FFF2-40B4-BE49-F238E27FC236}">
                <a16:creationId xmlns:a16="http://schemas.microsoft.com/office/drawing/2014/main" id="{E4FD3601-293E-4656-883B-485774B60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8020" y="1129366"/>
            <a:ext cx="1080000" cy="1080000"/>
          </a:xfrm>
          <a:prstGeom prst="rect">
            <a:avLst/>
          </a:prstGeom>
        </p:spPr>
      </p:pic>
      <p:sp>
        <p:nvSpPr>
          <p:cNvPr id="33" name="CuadroTexto 32">
            <a:extLst>
              <a:ext uri="{FF2B5EF4-FFF2-40B4-BE49-F238E27FC236}">
                <a16:creationId xmlns:a16="http://schemas.microsoft.com/office/drawing/2014/main" id="{803F4686-EEFB-4D45-9238-C8B6CB626A89}"/>
              </a:ext>
            </a:extLst>
          </p:cNvPr>
          <p:cNvSpPr txBox="1"/>
          <p:nvPr/>
        </p:nvSpPr>
        <p:spPr>
          <a:xfrm>
            <a:off x="8778749" y="2213802"/>
            <a:ext cx="1898541" cy="646331"/>
          </a:xfrm>
          <a:prstGeom prst="rect">
            <a:avLst/>
          </a:prstGeom>
          <a:noFill/>
        </p:spPr>
        <p:txBody>
          <a:bodyPr wrap="square" rtlCol="0">
            <a:spAutoFit/>
          </a:bodyPr>
          <a:lstStyle/>
          <a:p>
            <a:pPr algn="ctr"/>
            <a:r>
              <a:rPr lang="es-CO" sz="1200" dirty="0">
                <a:latin typeface="Century Gothic" panose="020B0502020202020204" pitchFamily="34" charset="0"/>
              </a:rPr>
              <a:t>Predecir el costo de mantenimiento anual en función de.</a:t>
            </a:r>
          </a:p>
        </p:txBody>
      </p:sp>
      <p:sp>
        <p:nvSpPr>
          <p:cNvPr id="34" name="Abrir llave 33">
            <a:extLst>
              <a:ext uri="{FF2B5EF4-FFF2-40B4-BE49-F238E27FC236}">
                <a16:creationId xmlns:a16="http://schemas.microsoft.com/office/drawing/2014/main" id="{D97917C2-4AA5-45C2-A20C-C5E732F2E22C}"/>
              </a:ext>
            </a:extLst>
          </p:cNvPr>
          <p:cNvSpPr/>
          <p:nvPr/>
        </p:nvSpPr>
        <p:spPr>
          <a:xfrm rot="16200000">
            <a:off x="6822382" y="472703"/>
            <a:ext cx="532971" cy="5657790"/>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4" name="Imagen 13">
            <a:extLst>
              <a:ext uri="{FF2B5EF4-FFF2-40B4-BE49-F238E27FC236}">
                <a16:creationId xmlns:a16="http://schemas.microsoft.com/office/drawing/2014/main" id="{C1D619F8-AB06-439A-8D0F-C344F953CD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2759" y="3715500"/>
            <a:ext cx="1080000" cy="1080000"/>
          </a:xfrm>
          <a:prstGeom prst="rect">
            <a:avLst/>
          </a:prstGeom>
        </p:spPr>
      </p:pic>
      <p:sp>
        <p:nvSpPr>
          <p:cNvPr id="37" name="CuadroTexto 36">
            <a:extLst>
              <a:ext uri="{FF2B5EF4-FFF2-40B4-BE49-F238E27FC236}">
                <a16:creationId xmlns:a16="http://schemas.microsoft.com/office/drawing/2014/main" id="{9224A104-1125-4A08-94A4-032411935740}"/>
              </a:ext>
            </a:extLst>
          </p:cNvPr>
          <p:cNvSpPr txBox="1"/>
          <p:nvPr/>
        </p:nvSpPr>
        <p:spPr>
          <a:xfrm>
            <a:off x="5686518" y="4795500"/>
            <a:ext cx="2804697" cy="461665"/>
          </a:xfrm>
          <a:prstGeom prst="rect">
            <a:avLst/>
          </a:prstGeom>
          <a:noFill/>
        </p:spPr>
        <p:txBody>
          <a:bodyPr wrap="square" rtlCol="0">
            <a:spAutoFit/>
          </a:bodyPr>
          <a:lstStyle/>
          <a:p>
            <a:pPr algn="ctr"/>
            <a:r>
              <a:rPr lang="es-CO" sz="1200" dirty="0">
                <a:latin typeface="Century Gothic" panose="020B0502020202020204" pitchFamily="34" charset="0"/>
              </a:rPr>
              <a:t>Variable objetivo -  Costo total anual de mantenimiento</a:t>
            </a:r>
          </a:p>
        </p:txBody>
      </p:sp>
      <p:pic>
        <p:nvPicPr>
          <p:cNvPr id="22" name="Imagen 21">
            <a:extLst>
              <a:ext uri="{FF2B5EF4-FFF2-40B4-BE49-F238E27FC236}">
                <a16:creationId xmlns:a16="http://schemas.microsoft.com/office/drawing/2014/main" id="{F3ED5F91-DF6B-4005-BCBA-192A947EBF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7033" y="3720655"/>
            <a:ext cx="1080000" cy="1080000"/>
          </a:xfrm>
          <a:prstGeom prst="rect">
            <a:avLst/>
          </a:prstGeom>
        </p:spPr>
      </p:pic>
      <p:pic>
        <p:nvPicPr>
          <p:cNvPr id="40" name="Imagen 39">
            <a:extLst>
              <a:ext uri="{FF2B5EF4-FFF2-40B4-BE49-F238E27FC236}">
                <a16:creationId xmlns:a16="http://schemas.microsoft.com/office/drawing/2014/main" id="{5369C22D-557A-4FBB-8AA8-81FE507DA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7290" y="3900655"/>
            <a:ext cx="720000" cy="720000"/>
          </a:xfrm>
          <a:prstGeom prst="rect">
            <a:avLst/>
          </a:prstGeom>
        </p:spPr>
      </p:pic>
      <p:sp>
        <p:nvSpPr>
          <p:cNvPr id="42" name="CuadroTexto 41">
            <a:extLst>
              <a:ext uri="{FF2B5EF4-FFF2-40B4-BE49-F238E27FC236}">
                <a16:creationId xmlns:a16="http://schemas.microsoft.com/office/drawing/2014/main" id="{FE6B279E-036A-477D-84F6-F703ED036766}"/>
              </a:ext>
            </a:extLst>
          </p:cNvPr>
          <p:cNvSpPr txBox="1"/>
          <p:nvPr/>
        </p:nvSpPr>
        <p:spPr>
          <a:xfrm>
            <a:off x="8939428" y="4795500"/>
            <a:ext cx="2804697" cy="461665"/>
          </a:xfrm>
          <a:prstGeom prst="rect">
            <a:avLst/>
          </a:prstGeom>
          <a:noFill/>
        </p:spPr>
        <p:txBody>
          <a:bodyPr wrap="square" rtlCol="0">
            <a:spAutoFit/>
          </a:bodyPr>
          <a:lstStyle/>
          <a:p>
            <a:pPr algn="ctr"/>
            <a:r>
              <a:rPr lang="es-CO" sz="1200" dirty="0">
                <a:latin typeface="Century Gothic" panose="020B0502020202020204" pitchFamily="34" charset="0"/>
              </a:rPr>
              <a:t>No se encuentra en el Dataset inicial</a:t>
            </a:r>
          </a:p>
        </p:txBody>
      </p:sp>
      <p:sp>
        <p:nvSpPr>
          <p:cNvPr id="43" name="Cheurón 15">
            <a:extLst>
              <a:ext uri="{FF2B5EF4-FFF2-40B4-BE49-F238E27FC236}">
                <a16:creationId xmlns:a16="http://schemas.microsoft.com/office/drawing/2014/main" id="{17B62DF8-8180-462B-97F3-834BDC493BAF}"/>
              </a:ext>
            </a:extLst>
          </p:cNvPr>
          <p:cNvSpPr/>
          <p:nvPr/>
        </p:nvSpPr>
        <p:spPr>
          <a:xfrm>
            <a:off x="8417501" y="3997144"/>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26120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16" grpId="0"/>
      <p:bldP spid="17" grpId="0" animBg="1"/>
      <p:bldP spid="19" grpId="0"/>
      <p:bldP spid="21" grpId="0"/>
      <p:bldP spid="28" grpId="0" animBg="1"/>
      <p:bldP spid="33" grpId="0"/>
      <p:bldP spid="34" grpId="0" animBg="1"/>
      <p:bldP spid="37" grpId="0"/>
      <p:bldP spid="42" grpId="0"/>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269666" y="50674"/>
            <a:ext cx="5953388" cy="369332"/>
          </a:xfrm>
          <a:prstGeom prst="rect">
            <a:avLst/>
          </a:prstGeom>
          <a:noFill/>
        </p:spPr>
        <p:txBody>
          <a:bodyPr wrap="square" rtlCol="0">
            <a:spAutoFit/>
          </a:bodyPr>
          <a:lstStyle/>
          <a:p>
            <a:pPr algn="ctr"/>
            <a:r>
              <a:rPr lang="es-CO" dirty="0">
                <a:latin typeface="Century Gothic" panose="020B0502020202020204" pitchFamily="34" charset="0"/>
              </a:rPr>
              <a:t>PREPROCESAMIENTO DEL DATASET SELECCIONADO</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2" y="2755619"/>
            <a:ext cx="2031295" cy="276999"/>
          </a:xfrm>
          <a:prstGeom prst="rect">
            <a:avLst/>
          </a:prstGeom>
          <a:noFill/>
        </p:spPr>
        <p:txBody>
          <a:bodyPr wrap="square" rtlCol="0">
            <a:spAutoFit/>
          </a:bodyPr>
          <a:lstStyle/>
          <a:p>
            <a:pPr algn="ctr"/>
            <a:r>
              <a:rPr lang="es-CO" sz="1200" dirty="0">
                <a:latin typeface="Century Gothic" panose="020B0502020202020204" pitchFamily="34" charset="0"/>
              </a:rPr>
              <a:t>Fase inicial del modelo</a:t>
            </a:r>
          </a:p>
        </p:txBody>
      </p:sp>
      <p:sp>
        <p:nvSpPr>
          <p:cNvPr id="41" name="Abrir llave 40">
            <a:extLst>
              <a:ext uri="{FF2B5EF4-FFF2-40B4-BE49-F238E27FC236}">
                <a16:creationId xmlns:a16="http://schemas.microsoft.com/office/drawing/2014/main" id="{0B6C5648-1FA9-4301-B390-7A459F7BE6F8}"/>
              </a:ext>
            </a:extLst>
          </p:cNvPr>
          <p:cNvSpPr/>
          <p:nvPr/>
        </p:nvSpPr>
        <p:spPr>
          <a:xfrm>
            <a:off x="1831677" y="711201"/>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6" y="4115941"/>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p:txBody>
          <a:bodyPr/>
          <a:lstStyle/>
          <a:p>
            <a:fld id="{90942A47-AFBE-4F3B-84A3-BFF15DF95654}" type="slidenum">
              <a:rPr lang="es-CO" smtClean="0"/>
              <a:t>13</a:t>
            </a:fld>
            <a:endParaRPr lang="es-CO"/>
          </a:p>
        </p:txBody>
      </p:sp>
      <p:pic>
        <p:nvPicPr>
          <p:cNvPr id="14" name="Imagen 13">
            <a:extLst>
              <a:ext uri="{FF2B5EF4-FFF2-40B4-BE49-F238E27FC236}">
                <a16:creationId xmlns:a16="http://schemas.microsoft.com/office/drawing/2014/main" id="{5F55078D-D15D-43C8-AD2E-37A61A5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46" y="3083734"/>
            <a:ext cx="1080000" cy="1080000"/>
          </a:xfrm>
          <a:prstGeom prst="rect">
            <a:avLst/>
          </a:prstGeom>
        </p:spPr>
      </p:pic>
      <p:pic>
        <p:nvPicPr>
          <p:cNvPr id="5" name="Imagen 4">
            <a:extLst>
              <a:ext uri="{FF2B5EF4-FFF2-40B4-BE49-F238E27FC236}">
                <a16:creationId xmlns:a16="http://schemas.microsoft.com/office/drawing/2014/main" id="{74D85B0E-CF29-4DD7-B4A1-7B65E2D9D001}"/>
              </a:ext>
            </a:extLst>
          </p:cNvPr>
          <p:cNvPicPr>
            <a:picLocks noChangeAspect="1"/>
          </p:cNvPicPr>
          <p:nvPr/>
        </p:nvPicPr>
        <p:blipFill rotWithShape="1">
          <a:blip r:embed="rId3"/>
          <a:srcRect l="2505"/>
          <a:stretch/>
        </p:blipFill>
        <p:spPr>
          <a:xfrm>
            <a:off x="2522146" y="960331"/>
            <a:ext cx="7091743" cy="15337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CuadroTexto 11">
            <a:extLst>
              <a:ext uri="{FF2B5EF4-FFF2-40B4-BE49-F238E27FC236}">
                <a16:creationId xmlns:a16="http://schemas.microsoft.com/office/drawing/2014/main" id="{689B98DF-166D-41C3-B84A-74CACC6E5688}"/>
              </a:ext>
            </a:extLst>
          </p:cNvPr>
          <p:cNvSpPr txBox="1"/>
          <p:nvPr/>
        </p:nvSpPr>
        <p:spPr>
          <a:xfrm>
            <a:off x="4432520" y="550119"/>
            <a:ext cx="2031295" cy="276999"/>
          </a:xfrm>
          <a:prstGeom prst="rect">
            <a:avLst/>
          </a:prstGeom>
          <a:noFill/>
        </p:spPr>
        <p:txBody>
          <a:bodyPr wrap="square" rtlCol="0">
            <a:spAutoFit/>
          </a:bodyPr>
          <a:lstStyle/>
          <a:p>
            <a:pPr algn="ctr"/>
            <a:r>
              <a:rPr lang="es-CO" sz="1200" dirty="0">
                <a:latin typeface="Century Gothic" panose="020B0502020202020204" pitchFamily="34" charset="0"/>
              </a:rPr>
              <a:t>Librerías necesarias</a:t>
            </a:r>
          </a:p>
        </p:txBody>
      </p:sp>
      <p:pic>
        <p:nvPicPr>
          <p:cNvPr id="9" name="Imagen 8">
            <a:extLst>
              <a:ext uri="{FF2B5EF4-FFF2-40B4-BE49-F238E27FC236}">
                <a16:creationId xmlns:a16="http://schemas.microsoft.com/office/drawing/2014/main" id="{FDC52D11-D74A-46E7-A61F-EB8FBB7073DB}"/>
              </a:ext>
            </a:extLst>
          </p:cNvPr>
          <p:cNvPicPr>
            <a:picLocks noChangeAspect="1"/>
          </p:cNvPicPr>
          <p:nvPr/>
        </p:nvPicPr>
        <p:blipFill>
          <a:blip r:embed="rId4"/>
          <a:stretch>
            <a:fillRect/>
          </a:stretch>
        </p:blipFill>
        <p:spPr>
          <a:xfrm>
            <a:off x="2522145" y="2894118"/>
            <a:ext cx="7091744" cy="2381582"/>
          </a:xfrm>
          <a:prstGeom prst="round2DiagRect">
            <a:avLst>
              <a:gd name="adj1" fmla="val 0"/>
              <a:gd name="adj2" fmla="val 14576"/>
            </a:avLst>
          </a:prstGeom>
          <a:ln w="88900" cap="sq">
            <a:solidFill>
              <a:srgbClr val="FFFFFF"/>
            </a:solidFill>
            <a:miter lim="800000"/>
          </a:ln>
          <a:effectLst>
            <a:outerShdw blurRad="254000" algn="tl" rotWithShape="0">
              <a:srgbClr val="000000">
                <a:alpha val="43000"/>
              </a:srgbClr>
            </a:outerShdw>
          </a:effectLst>
        </p:spPr>
      </p:pic>
      <p:sp>
        <p:nvSpPr>
          <p:cNvPr id="15" name="CuadroTexto 14">
            <a:extLst>
              <a:ext uri="{FF2B5EF4-FFF2-40B4-BE49-F238E27FC236}">
                <a16:creationId xmlns:a16="http://schemas.microsoft.com/office/drawing/2014/main" id="{FDE565B3-FFD9-4A90-8359-4B0C69293282}"/>
              </a:ext>
            </a:extLst>
          </p:cNvPr>
          <p:cNvSpPr txBox="1"/>
          <p:nvPr/>
        </p:nvSpPr>
        <p:spPr>
          <a:xfrm>
            <a:off x="9751437" y="3410201"/>
            <a:ext cx="2031295" cy="1200329"/>
          </a:xfrm>
          <a:prstGeom prst="rect">
            <a:avLst/>
          </a:prstGeom>
          <a:noFill/>
        </p:spPr>
        <p:txBody>
          <a:bodyPr wrap="square" rtlCol="0">
            <a:spAutoFit/>
          </a:bodyPr>
          <a:lstStyle/>
          <a:p>
            <a:pPr algn="ctr"/>
            <a:r>
              <a:rPr lang="es-CO" sz="1200" dirty="0">
                <a:latin typeface="Century Gothic" panose="020B0502020202020204" pitchFamily="34" charset="0"/>
              </a:rPr>
              <a:t>La variable objetivo no se encontraba en el Dataset , por lo que se hace necesario incluirla a partir de la realización de cálculos.</a:t>
            </a:r>
          </a:p>
        </p:txBody>
      </p:sp>
      <p:pic>
        <p:nvPicPr>
          <p:cNvPr id="16" name="Imagen 15">
            <a:extLst>
              <a:ext uri="{FF2B5EF4-FFF2-40B4-BE49-F238E27FC236}">
                <a16:creationId xmlns:a16="http://schemas.microsoft.com/office/drawing/2014/main" id="{FD4CFCAE-5FC4-4C87-9418-50669D5DC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889" y="2134070"/>
            <a:ext cx="360000" cy="360000"/>
          </a:xfrm>
          <a:prstGeom prst="rect">
            <a:avLst/>
          </a:prstGeom>
        </p:spPr>
      </p:pic>
      <p:pic>
        <p:nvPicPr>
          <p:cNvPr id="17" name="Imagen 16">
            <a:extLst>
              <a:ext uri="{FF2B5EF4-FFF2-40B4-BE49-F238E27FC236}">
                <a16:creationId xmlns:a16="http://schemas.microsoft.com/office/drawing/2014/main" id="{CBB2BE06-053E-4C9B-A7DC-8CC28035B6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3054" y="4897981"/>
            <a:ext cx="360000" cy="360000"/>
          </a:xfrm>
          <a:prstGeom prst="rect">
            <a:avLst/>
          </a:prstGeom>
        </p:spPr>
      </p:pic>
      <p:pic>
        <p:nvPicPr>
          <p:cNvPr id="11" name="Imagen 10">
            <a:extLst>
              <a:ext uri="{FF2B5EF4-FFF2-40B4-BE49-F238E27FC236}">
                <a16:creationId xmlns:a16="http://schemas.microsoft.com/office/drawing/2014/main" id="{CD3E29D8-B916-4A1C-89D9-6CE0973EFF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93800" y="960331"/>
            <a:ext cx="360000" cy="360000"/>
          </a:xfrm>
          <a:prstGeom prst="rect">
            <a:avLst/>
          </a:prstGeom>
        </p:spPr>
      </p:pic>
      <p:sp>
        <p:nvSpPr>
          <p:cNvPr id="20" name="Cheurón 15">
            <a:extLst>
              <a:ext uri="{FF2B5EF4-FFF2-40B4-BE49-F238E27FC236}">
                <a16:creationId xmlns:a16="http://schemas.microsoft.com/office/drawing/2014/main" id="{5F0C1C6D-4DFC-49F8-840A-7E4F67DA8497}"/>
              </a:ext>
            </a:extLst>
          </p:cNvPr>
          <p:cNvSpPr/>
          <p:nvPr/>
        </p:nvSpPr>
        <p:spPr>
          <a:xfrm rot="5400000">
            <a:off x="11083800" y="1458191"/>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8" name="Imagen 17">
            <a:extLst>
              <a:ext uri="{FF2B5EF4-FFF2-40B4-BE49-F238E27FC236}">
                <a16:creationId xmlns:a16="http://schemas.microsoft.com/office/drawing/2014/main" id="{3722E411-69B5-40D8-8567-37C137E4D3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3800" y="1790901"/>
            <a:ext cx="360000" cy="360000"/>
          </a:xfrm>
          <a:prstGeom prst="rect">
            <a:avLst/>
          </a:prstGeom>
        </p:spPr>
      </p:pic>
    </p:spTree>
    <p:extLst>
      <p:ext uri="{BB962C8B-B14F-4D97-AF65-F5344CB8AC3E}">
        <p14:creationId xmlns:p14="http://schemas.microsoft.com/office/powerpoint/2010/main" val="182893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12" grpId="0"/>
      <p:bldP spid="15" grpId="0"/>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2948803" y="76602"/>
            <a:ext cx="6673397" cy="369332"/>
          </a:xfrm>
          <a:prstGeom prst="rect">
            <a:avLst/>
          </a:prstGeom>
          <a:noFill/>
        </p:spPr>
        <p:txBody>
          <a:bodyPr wrap="square" rtlCol="0">
            <a:spAutoFit/>
          </a:bodyPr>
          <a:lstStyle/>
          <a:p>
            <a:pPr algn="ctr"/>
            <a:r>
              <a:rPr lang="es-CO" dirty="0">
                <a:latin typeface="Century Gothic" panose="020B0502020202020204" pitchFamily="34" charset="0"/>
              </a:rPr>
              <a:t>CARGUE, LIMPIEZA Y CALCULO DE LA VARIABLE OBJETIVO</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2" y="2755619"/>
            <a:ext cx="2031295" cy="276999"/>
          </a:xfrm>
          <a:prstGeom prst="rect">
            <a:avLst/>
          </a:prstGeom>
          <a:noFill/>
        </p:spPr>
        <p:txBody>
          <a:bodyPr wrap="square" rtlCol="0">
            <a:spAutoFit/>
          </a:bodyPr>
          <a:lstStyle/>
          <a:p>
            <a:pPr algn="ctr"/>
            <a:r>
              <a:rPr lang="es-CO" sz="1200" dirty="0">
                <a:latin typeface="Century Gothic" panose="020B0502020202020204" pitchFamily="34" charset="0"/>
              </a:rPr>
              <a:t>Fase inicial del modelo</a:t>
            </a:r>
          </a:p>
        </p:txBody>
      </p:sp>
      <p:sp>
        <p:nvSpPr>
          <p:cNvPr id="41" name="Abrir llave 40">
            <a:extLst>
              <a:ext uri="{FF2B5EF4-FFF2-40B4-BE49-F238E27FC236}">
                <a16:creationId xmlns:a16="http://schemas.microsoft.com/office/drawing/2014/main" id="{0B6C5648-1FA9-4301-B390-7A459F7BE6F8}"/>
              </a:ext>
            </a:extLst>
          </p:cNvPr>
          <p:cNvSpPr/>
          <p:nvPr/>
        </p:nvSpPr>
        <p:spPr>
          <a:xfrm>
            <a:off x="1831677" y="711201"/>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6" y="4115941"/>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p:txBody>
          <a:bodyPr/>
          <a:lstStyle/>
          <a:p>
            <a:fld id="{90942A47-AFBE-4F3B-84A3-BFF15DF95654}" type="slidenum">
              <a:rPr lang="es-CO" smtClean="0"/>
              <a:t>14</a:t>
            </a:fld>
            <a:endParaRPr lang="es-CO"/>
          </a:p>
        </p:txBody>
      </p:sp>
      <p:pic>
        <p:nvPicPr>
          <p:cNvPr id="14" name="Imagen 13">
            <a:extLst>
              <a:ext uri="{FF2B5EF4-FFF2-40B4-BE49-F238E27FC236}">
                <a16:creationId xmlns:a16="http://schemas.microsoft.com/office/drawing/2014/main" id="{5F55078D-D15D-43C8-AD2E-37A61A5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46" y="3083734"/>
            <a:ext cx="1080000" cy="1080000"/>
          </a:xfrm>
          <a:prstGeom prst="rect">
            <a:avLst/>
          </a:prstGeom>
        </p:spPr>
      </p:pic>
      <p:sp>
        <p:nvSpPr>
          <p:cNvPr id="12" name="CuadroTexto 11">
            <a:extLst>
              <a:ext uri="{FF2B5EF4-FFF2-40B4-BE49-F238E27FC236}">
                <a16:creationId xmlns:a16="http://schemas.microsoft.com/office/drawing/2014/main" id="{689B98DF-166D-41C3-B84A-74CACC6E5688}"/>
              </a:ext>
            </a:extLst>
          </p:cNvPr>
          <p:cNvSpPr txBox="1"/>
          <p:nvPr/>
        </p:nvSpPr>
        <p:spPr>
          <a:xfrm>
            <a:off x="3991628" y="510341"/>
            <a:ext cx="4618972" cy="276999"/>
          </a:xfrm>
          <a:prstGeom prst="rect">
            <a:avLst/>
          </a:prstGeom>
          <a:noFill/>
        </p:spPr>
        <p:txBody>
          <a:bodyPr wrap="square" rtlCol="0">
            <a:spAutoFit/>
          </a:bodyPr>
          <a:lstStyle/>
          <a:p>
            <a:pPr algn="ctr"/>
            <a:r>
              <a:rPr lang="es-CO" sz="1200" dirty="0">
                <a:latin typeface="Century Gothic" panose="020B0502020202020204" pitchFamily="34" charset="0"/>
              </a:rPr>
              <a:t>Cargue de la base de datos con validaciones intermedias</a:t>
            </a:r>
          </a:p>
        </p:txBody>
      </p:sp>
      <p:pic>
        <p:nvPicPr>
          <p:cNvPr id="8" name="Imagen 7">
            <a:extLst>
              <a:ext uri="{FF2B5EF4-FFF2-40B4-BE49-F238E27FC236}">
                <a16:creationId xmlns:a16="http://schemas.microsoft.com/office/drawing/2014/main" id="{096C2D04-5DB2-4F32-9EE4-7CA2F10366EB}"/>
              </a:ext>
            </a:extLst>
          </p:cNvPr>
          <p:cNvPicPr>
            <a:picLocks noChangeAspect="1"/>
          </p:cNvPicPr>
          <p:nvPr/>
        </p:nvPicPr>
        <p:blipFill>
          <a:blip r:embed="rId3"/>
          <a:stretch>
            <a:fillRect/>
          </a:stretch>
        </p:blipFill>
        <p:spPr>
          <a:xfrm>
            <a:off x="2383037" y="928349"/>
            <a:ext cx="7599163" cy="21042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Imagen 10">
            <a:extLst>
              <a:ext uri="{FF2B5EF4-FFF2-40B4-BE49-F238E27FC236}">
                <a16:creationId xmlns:a16="http://schemas.microsoft.com/office/drawing/2014/main" id="{7F8BCB1B-452D-4B94-A959-AC8BC0F88325}"/>
              </a:ext>
            </a:extLst>
          </p:cNvPr>
          <p:cNvPicPr>
            <a:picLocks noChangeAspect="1"/>
          </p:cNvPicPr>
          <p:nvPr/>
        </p:nvPicPr>
        <p:blipFill>
          <a:blip r:embed="rId4"/>
          <a:stretch>
            <a:fillRect/>
          </a:stretch>
        </p:blipFill>
        <p:spPr>
          <a:xfrm>
            <a:off x="2401538" y="3382575"/>
            <a:ext cx="5201376" cy="781159"/>
          </a:xfrm>
          <a:prstGeom prst="round2DiagRect">
            <a:avLst>
              <a:gd name="adj1" fmla="val 0"/>
              <a:gd name="adj2" fmla="val 50000"/>
            </a:avLst>
          </a:prstGeom>
          <a:ln w="88900" cap="sq">
            <a:solidFill>
              <a:srgbClr val="FFFFFF"/>
            </a:solidFill>
            <a:miter lim="800000"/>
          </a:ln>
          <a:effectLst>
            <a:outerShdw blurRad="254000" algn="tl" rotWithShape="0">
              <a:srgbClr val="000000">
                <a:alpha val="43000"/>
              </a:srgbClr>
            </a:outerShdw>
          </a:effectLst>
        </p:spPr>
      </p:pic>
      <p:sp>
        <p:nvSpPr>
          <p:cNvPr id="18" name="CuadroTexto 17">
            <a:extLst>
              <a:ext uri="{FF2B5EF4-FFF2-40B4-BE49-F238E27FC236}">
                <a16:creationId xmlns:a16="http://schemas.microsoft.com/office/drawing/2014/main" id="{642D03F1-AD57-48F6-9498-FD44DF08F975}"/>
              </a:ext>
            </a:extLst>
          </p:cNvPr>
          <p:cNvSpPr txBox="1"/>
          <p:nvPr/>
        </p:nvSpPr>
        <p:spPr>
          <a:xfrm>
            <a:off x="7639804" y="3542321"/>
            <a:ext cx="2743200" cy="461665"/>
          </a:xfrm>
          <a:prstGeom prst="rect">
            <a:avLst/>
          </a:prstGeom>
          <a:noFill/>
        </p:spPr>
        <p:txBody>
          <a:bodyPr wrap="square" rtlCol="0">
            <a:spAutoFit/>
          </a:bodyPr>
          <a:lstStyle/>
          <a:p>
            <a:pPr algn="ctr"/>
            <a:r>
              <a:rPr lang="es-CO" sz="1200" dirty="0">
                <a:latin typeface="Century Gothic" panose="020B0502020202020204" pitchFamily="34" charset="0"/>
              </a:rPr>
              <a:t>Limpieza del nombre de las columnas</a:t>
            </a:r>
          </a:p>
        </p:txBody>
      </p:sp>
      <p:pic>
        <p:nvPicPr>
          <p:cNvPr id="16" name="Imagen 15">
            <a:extLst>
              <a:ext uri="{FF2B5EF4-FFF2-40B4-BE49-F238E27FC236}">
                <a16:creationId xmlns:a16="http://schemas.microsoft.com/office/drawing/2014/main" id="{8883FD73-5843-48EF-B22E-52455C9466CF}"/>
              </a:ext>
            </a:extLst>
          </p:cNvPr>
          <p:cNvPicPr>
            <a:picLocks noChangeAspect="1"/>
          </p:cNvPicPr>
          <p:nvPr/>
        </p:nvPicPr>
        <p:blipFill>
          <a:blip r:embed="rId5"/>
          <a:stretch>
            <a:fillRect/>
          </a:stretch>
        </p:blipFill>
        <p:spPr>
          <a:xfrm>
            <a:off x="2364648" y="4520027"/>
            <a:ext cx="6996185" cy="17299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CuadroTexto 20">
            <a:extLst>
              <a:ext uri="{FF2B5EF4-FFF2-40B4-BE49-F238E27FC236}">
                <a16:creationId xmlns:a16="http://schemas.microsoft.com/office/drawing/2014/main" id="{4BEB2C33-2333-43A8-B852-B414AF0625CE}"/>
              </a:ext>
            </a:extLst>
          </p:cNvPr>
          <p:cNvSpPr txBox="1"/>
          <p:nvPr/>
        </p:nvSpPr>
        <p:spPr>
          <a:xfrm>
            <a:off x="9676305" y="4396033"/>
            <a:ext cx="2370667" cy="830997"/>
          </a:xfrm>
          <a:prstGeom prst="rect">
            <a:avLst/>
          </a:prstGeom>
          <a:noFill/>
        </p:spPr>
        <p:txBody>
          <a:bodyPr wrap="square" rtlCol="0">
            <a:spAutoFit/>
          </a:bodyPr>
          <a:lstStyle/>
          <a:p>
            <a:pPr algn="ctr"/>
            <a:r>
              <a:rPr lang="es-CO" sz="1200" dirty="0">
                <a:latin typeface="Century Gothic" panose="020B0502020202020204" pitchFamily="34" charset="0"/>
              </a:rPr>
              <a:t>Conversión de datos, calcular tiempo de uso en años, calculo de la variable objetivo</a:t>
            </a:r>
          </a:p>
        </p:txBody>
      </p:sp>
      <p:sp>
        <p:nvSpPr>
          <p:cNvPr id="22" name="CuadroTexto 21">
            <a:extLst>
              <a:ext uri="{FF2B5EF4-FFF2-40B4-BE49-F238E27FC236}">
                <a16:creationId xmlns:a16="http://schemas.microsoft.com/office/drawing/2014/main" id="{9E755BB3-265C-441D-89A7-65EEA00ADD76}"/>
              </a:ext>
            </a:extLst>
          </p:cNvPr>
          <p:cNvSpPr txBox="1"/>
          <p:nvPr/>
        </p:nvSpPr>
        <p:spPr>
          <a:xfrm>
            <a:off x="9676304" y="5227030"/>
            <a:ext cx="2370667" cy="1200329"/>
          </a:xfrm>
          <a:prstGeom prst="rect">
            <a:avLst/>
          </a:prstGeom>
          <a:noFill/>
          <a:ln>
            <a:solidFill>
              <a:srgbClr val="FF0000"/>
            </a:solidFill>
          </a:ln>
        </p:spPr>
        <p:txBody>
          <a:bodyPr wrap="square" rtlCol="0">
            <a:spAutoFit/>
          </a:bodyPr>
          <a:lstStyle/>
          <a:p>
            <a:pPr algn="ctr"/>
            <a:r>
              <a:rPr lang="es-CO" sz="1200" dirty="0">
                <a:latin typeface="Century Gothic" panose="020B0502020202020204" pitchFamily="34" charset="0"/>
              </a:rPr>
              <a:t>Consideración fundamental: Para el calculo se divide el costo total entre el tiempo de uso, además se realizan validaciones para evitar divisiones por cero</a:t>
            </a:r>
          </a:p>
        </p:txBody>
      </p:sp>
      <p:pic>
        <p:nvPicPr>
          <p:cNvPr id="23" name="Imagen 22">
            <a:extLst>
              <a:ext uri="{FF2B5EF4-FFF2-40B4-BE49-F238E27FC236}">
                <a16:creationId xmlns:a16="http://schemas.microsoft.com/office/drawing/2014/main" id="{64148909-009C-44C8-9E9C-2E5E47B4C9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2200" y="2586823"/>
            <a:ext cx="360000" cy="360000"/>
          </a:xfrm>
          <a:prstGeom prst="rect">
            <a:avLst/>
          </a:prstGeom>
        </p:spPr>
      </p:pic>
      <p:pic>
        <p:nvPicPr>
          <p:cNvPr id="24" name="Imagen 23">
            <a:extLst>
              <a:ext uri="{FF2B5EF4-FFF2-40B4-BE49-F238E27FC236}">
                <a16:creationId xmlns:a16="http://schemas.microsoft.com/office/drawing/2014/main" id="{382353EC-B7BB-432D-BCF4-00B471C740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9804" y="3801881"/>
            <a:ext cx="360000" cy="360000"/>
          </a:xfrm>
          <a:prstGeom prst="rect">
            <a:avLst/>
          </a:prstGeom>
        </p:spPr>
      </p:pic>
      <p:pic>
        <p:nvPicPr>
          <p:cNvPr id="25" name="Imagen 24">
            <a:extLst>
              <a:ext uri="{FF2B5EF4-FFF2-40B4-BE49-F238E27FC236}">
                <a16:creationId xmlns:a16="http://schemas.microsoft.com/office/drawing/2014/main" id="{6A7FC515-2A73-4405-9F43-FA8A502934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8569" y="4513689"/>
            <a:ext cx="360000" cy="360000"/>
          </a:xfrm>
          <a:prstGeom prst="rect">
            <a:avLst/>
          </a:prstGeom>
        </p:spPr>
      </p:pic>
      <p:pic>
        <p:nvPicPr>
          <p:cNvPr id="19" name="Imagen 18">
            <a:extLst>
              <a:ext uri="{FF2B5EF4-FFF2-40B4-BE49-F238E27FC236}">
                <a16:creationId xmlns:a16="http://schemas.microsoft.com/office/drawing/2014/main" id="{3E306341-E30F-4FB9-834E-76519E2496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00105" y="607340"/>
            <a:ext cx="360000" cy="360000"/>
          </a:xfrm>
          <a:prstGeom prst="rect">
            <a:avLst/>
          </a:prstGeom>
        </p:spPr>
      </p:pic>
      <p:sp>
        <p:nvSpPr>
          <p:cNvPr id="30" name="Cheurón 15">
            <a:extLst>
              <a:ext uri="{FF2B5EF4-FFF2-40B4-BE49-F238E27FC236}">
                <a16:creationId xmlns:a16="http://schemas.microsoft.com/office/drawing/2014/main" id="{6F2A1E56-B731-46C7-AC23-17358CC6FF39}"/>
              </a:ext>
            </a:extLst>
          </p:cNvPr>
          <p:cNvSpPr/>
          <p:nvPr/>
        </p:nvSpPr>
        <p:spPr>
          <a:xfrm rot="5400000">
            <a:off x="11190105" y="1024398"/>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27" name="Imagen 26">
            <a:extLst>
              <a:ext uri="{FF2B5EF4-FFF2-40B4-BE49-F238E27FC236}">
                <a16:creationId xmlns:a16="http://schemas.microsoft.com/office/drawing/2014/main" id="{655B344E-28C5-4071-BDE7-AF4633A1B6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11077" y="1229058"/>
            <a:ext cx="360000" cy="360000"/>
          </a:xfrm>
          <a:prstGeom prst="rect">
            <a:avLst/>
          </a:prstGeom>
        </p:spPr>
      </p:pic>
      <p:sp>
        <p:nvSpPr>
          <p:cNvPr id="32" name="Cheurón 15">
            <a:extLst>
              <a:ext uri="{FF2B5EF4-FFF2-40B4-BE49-F238E27FC236}">
                <a16:creationId xmlns:a16="http://schemas.microsoft.com/office/drawing/2014/main" id="{6A41B100-AE5D-4026-9395-FE13E9FE8B9C}"/>
              </a:ext>
            </a:extLst>
          </p:cNvPr>
          <p:cNvSpPr/>
          <p:nvPr/>
        </p:nvSpPr>
        <p:spPr>
          <a:xfrm rot="5400000">
            <a:off x="11190105" y="1646116"/>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31" name="Imagen 30">
            <a:extLst>
              <a:ext uri="{FF2B5EF4-FFF2-40B4-BE49-F238E27FC236}">
                <a16:creationId xmlns:a16="http://schemas.microsoft.com/office/drawing/2014/main" id="{9B5C740D-730C-43D1-A988-E375EEEE4D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11077" y="1892298"/>
            <a:ext cx="360000" cy="360000"/>
          </a:xfrm>
          <a:prstGeom prst="rect">
            <a:avLst/>
          </a:prstGeom>
        </p:spPr>
      </p:pic>
    </p:spTree>
    <p:extLst>
      <p:ext uri="{BB962C8B-B14F-4D97-AF65-F5344CB8AC3E}">
        <p14:creationId xmlns:p14="http://schemas.microsoft.com/office/powerpoint/2010/main" val="319399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12" grpId="0"/>
      <p:bldP spid="18" grpId="0"/>
      <p:bldP spid="21" grpId="0"/>
      <p:bldP spid="22" grpId="0" animBg="1"/>
      <p:bldP spid="30"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000684" y="67788"/>
            <a:ext cx="6190632" cy="369332"/>
          </a:xfrm>
          <a:prstGeom prst="rect">
            <a:avLst/>
          </a:prstGeom>
          <a:noFill/>
        </p:spPr>
        <p:txBody>
          <a:bodyPr wrap="square" rtlCol="0">
            <a:spAutoFit/>
          </a:bodyPr>
          <a:lstStyle/>
          <a:p>
            <a:pPr algn="ctr"/>
            <a:r>
              <a:rPr lang="es-CO" dirty="0">
                <a:latin typeface="Century Gothic" panose="020B0502020202020204" pitchFamily="34" charset="0"/>
              </a:rPr>
              <a:t>MANEJO DE VALORES </a:t>
            </a:r>
            <a:r>
              <a:rPr lang="es-CO" dirty="0" err="1">
                <a:latin typeface="Century Gothic" panose="020B0502020202020204" pitchFamily="34" charset="0"/>
              </a:rPr>
              <a:t>NaN</a:t>
            </a:r>
            <a:r>
              <a:rPr lang="es-CO" dirty="0">
                <a:latin typeface="Century Gothic" panose="020B0502020202020204" pitchFamily="34" charset="0"/>
              </a:rPr>
              <a:t> Y DENSIDAD</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2" y="2755619"/>
            <a:ext cx="2031295" cy="276999"/>
          </a:xfrm>
          <a:prstGeom prst="rect">
            <a:avLst/>
          </a:prstGeom>
          <a:noFill/>
        </p:spPr>
        <p:txBody>
          <a:bodyPr wrap="square" rtlCol="0">
            <a:spAutoFit/>
          </a:bodyPr>
          <a:lstStyle/>
          <a:p>
            <a:pPr algn="ctr"/>
            <a:r>
              <a:rPr lang="es-CO" sz="1200" dirty="0">
                <a:latin typeface="Century Gothic" panose="020B0502020202020204" pitchFamily="34" charset="0"/>
              </a:rPr>
              <a:t>Fase inicial del modelo</a:t>
            </a:r>
          </a:p>
        </p:txBody>
      </p:sp>
      <p:sp>
        <p:nvSpPr>
          <p:cNvPr id="41" name="Abrir llave 40">
            <a:extLst>
              <a:ext uri="{FF2B5EF4-FFF2-40B4-BE49-F238E27FC236}">
                <a16:creationId xmlns:a16="http://schemas.microsoft.com/office/drawing/2014/main" id="{0B6C5648-1FA9-4301-B390-7A459F7BE6F8}"/>
              </a:ext>
            </a:extLst>
          </p:cNvPr>
          <p:cNvSpPr/>
          <p:nvPr/>
        </p:nvSpPr>
        <p:spPr>
          <a:xfrm>
            <a:off x="1831677" y="711201"/>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6" y="4115941"/>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p:txBody>
          <a:bodyPr/>
          <a:lstStyle/>
          <a:p>
            <a:fld id="{90942A47-AFBE-4F3B-84A3-BFF15DF95654}" type="slidenum">
              <a:rPr lang="es-CO" smtClean="0"/>
              <a:t>15</a:t>
            </a:fld>
            <a:endParaRPr lang="es-CO"/>
          </a:p>
        </p:txBody>
      </p:sp>
      <p:pic>
        <p:nvPicPr>
          <p:cNvPr id="14" name="Imagen 13">
            <a:extLst>
              <a:ext uri="{FF2B5EF4-FFF2-40B4-BE49-F238E27FC236}">
                <a16:creationId xmlns:a16="http://schemas.microsoft.com/office/drawing/2014/main" id="{5F55078D-D15D-43C8-AD2E-37A61A5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46" y="3083734"/>
            <a:ext cx="1080000" cy="1080000"/>
          </a:xfrm>
          <a:prstGeom prst="rect">
            <a:avLst/>
          </a:prstGeom>
        </p:spPr>
      </p:pic>
      <p:sp>
        <p:nvSpPr>
          <p:cNvPr id="12" name="CuadroTexto 11">
            <a:extLst>
              <a:ext uri="{FF2B5EF4-FFF2-40B4-BE49-F238E27FC236}">
                <a16:creationId xmlns:a16="http://schemas.microsoft.com/office/drawing/2014/main" id="{689B98DF-166D-41C3-B84A-74CACC6E5688}"/>
              </a:ext>
            </a:extLst>
          </p:cNvPr>
          <p:cNvSpPr txBox="1"/>
          <p:nvPr/>
        </p:nvSpPr>
        <p:spPr>
          <a:xfrm>
            <a:off x="3345787" y="563705"/>
            <a:ext cx="4618972" cy="276999"/>
          </a:xfrm>
          <a:prstGeom prst="rect">
            <a:avLst/>
          </a:prstGeom>
          <a:noFill/>
        </p:spPr>
        <p:txBody>
          <a:bodyPr wrap="square" rtlCol="0">
            <a:spAutoFit/>
          </a:bodyPr>
          <a:lstStyle/>
          <a:p>
            <a:pPr algn="ctr"/>
            <a:r>
              <a:rPr lang="es-CO" sz="1200" dirty="0">
                <a:latin typeface="Century Gothic" panose="020B0502020202020204" pitchFamily="34" charset="0"/>
              </a:rPr>
              <a:t>Análisis del </a:t>
            </a:r>
            <a:r>
              <a:rPr lang="es-CO" sz="1200" dirty="0" err="1">
                <a:latin typeface="Century Gothic" panose="020B0502020202020204" pitchFamily="34" charset="0"/>
              </a:rPr>
              <a:t>Dataframe</a:t>
            </a:r>
            <a:r>
              <a:rPr lang="es-CO" sz="1200" dirty="0">
                <a:latin typeface="Century Gothic" panose="020B0502020202020204" pitchFamily="34" charset="0"/>
              </a:rPr>
              <a:t> para identificar los valores </a:t>
            </a:r>
            <a:r>
              <a:rPr lang="es-CO" sz="1200" dirty="0" err="1">
                <a:latin typeface="Century Gothic" panose="020B0502020202020204" pitchFamily="34" charset="0"/>
              </a:rPr>
              <a:t>NaN</a:t>
            </a:r>
            <a:endParaRPr lang="es-CO" sz="1200" dirty="0">
              <a:latin typeface="Century Gothic" panose="020B0502020202020204" pitchFamily="34" charset="0"/>
            </a:endParaRPr>
          </a:p>
        </p:txBody>
      </p:sp>
      <p:pic>
        <p:nvPicPr>
          <p:cNvPr id="4" name="Imagen 3">
            <a:extLst>
              <a:ext uri="{FF2B5EF4-FFF2-40B4-BE49-F238E27FC236}">
                <a16:creationId xmlns:a16="http://schemas.microsoft.com/office/drawing/2014/main" id="{913BF55D-4A0F-42BA-A3E3-4E7BC3D1FC6A}"/>
              </a:ext>
            </a:extLst>
          </p:cNvPr>
          <p:cNvPicPr>
            <a:picLocks noChangeAspect="1"/>
          </p:cNvPicPr>
          <p:nvPr/>
        </p:nvPicPr>
        <p:blipFill>
          <a:blip r:embed="rId3"/>
          <a:stretch>
            <a:fillRect/>
          </a:stretch>
        </p:blipFill>
        <p:spPr>
          <a:xfrm>
            <a:off x="2699946" y="984139"/>
            <a:ext cx="5910654" cy="2444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n 6">
            <a:extLst>
              <a:ext uri="{FF2B5EF4-FFF2-40B4-BE49-F238E27FC236}">
                <a16:creationId xmlns:a16="http://schemas.microsoft.com/office/drawing/2014/main" id="{A9F8494B-A413-47EB-B50B-59842018CD74}"/>
              </a:ext>
            </a:extLst>
          </p:cNvPr>
          <p:cNvPicPr>
            <a:picLocks noChangeAspect="1"/>
          </p:cNvPicPr>
          <p:nvPr/>
        </p:nvPicPr>
        <p:blipFill>
          <a:blip r:embed="rId4"/>
          <a:stretch>
            <a:fillRect/>
          </a:stretch>
        </p:blipFill>
        <p:spPr>
          <a:xfrm>
            <a:off x="2699947" y="3740251"/>
            <a:ext cx="5910654" cy="2133610"/>
          </a:xfrm>
          <a:prstGeom prst="round2DiagRect">
            <a:avLst>
              <a:gd name="adj1" fmla="val 0"/>
              <a:gd name="adj2" fmla="val 33730"/>
            </a:avLst>
          </a:prstGeom>
          <a:ln w="88900" cap="sq">
            <a:solidFill>
              <a:srgbClr val="FFFFFF"/>
            </a:solidFill>
            <a:miter lim="800000"/>
          </a:ln>
          <a:effectLst>
            <a:outerShdw blurRad="254000" algn="tl" rotWithShape="0">
              <a:srgbClr val="000000">
                <a:alpha val="43000"/>
              </a:srgbClr>
            </a:outerShdw>
          </a:effectLst>
        </p:spPr>
      </p:pic>
      <p:sp>
        <p:nvSpPr>
          <p:cNvPr id="19" name="CuadroTexto 18">
            <a:extLst>
              <a:ext uri="{FF2B5EF4-FFF2-40B4-BE49-F238E27FC236}">
                <a16:creationId xmlns:a16="http://schemas.microsoft.com/office/drawing/2014/main" id="{9E8694F1-0DAF-4E81-BAAF-2A650A1D8AFA}"/>
              </a:ext>
            </a:extLst>
          </p:cNvPr>
          <p:cNvSpPr txBox="1"/>
          <p:nvPr/>
        </p:nvSpPr>
        <p:spPr>
          <a:xfrm>
            <a:off x="8819947" y="4577606"/>
            <a:ext cx="2324505" cy="830997"/>
          </a:xfrm>
          <a:prstGeom prst="rect">
            <a:avLst/>
          </a:prstGeom>
          <a:noFill/>
        </p:spPr>
        <p:txBody>
          <a:bodyPr wrap="square" rtlCol="0">
            <a:spAutoFit/>
          </a:bodyPr>
          <a:lstStyle/>
          <a:p>
            <a:pPr algn="ctr"/>
            <a:r>
              <a:rPr lang="es-CO" sz="1200" dirty="0" err="1">
                <a:latin typeface="Century Gothic" panose="020B0502020202020204" pitchFamily="34" charset="0"/>
              </a:rPr>
              <a:t>Graficación</a:t>
            </a:r>
            <a:r>
              <a:rPr lang="es-CO" sz="1200" dirty="0">
                <a:latin typeface="Century Gothic" panose="020B0502020202020204" pitchFamily="34" charset="0"/>
              </a:rPr>
              <a:t> de las distribuciones de la variable del costo original y de la variable objetivo</a:t>
            </a:r>
          </a:p>
        </p:txBody>
      </p:sp>
      <p:pic>
        <p:nvPicPr>
          <p:cNvPr id="20" name="Imagen 19">
            <a:extLst>
              <a:ext uri="{FF2B5EF4-FFF2-40B4-BE49-F238E27FC236}">
                <a16:creationId xmlns:a16="http://schemas.microsoft.com/office/drawing/2014/main" id="{E87B9FD1-9F7F-49CA-B47A-4745E0EB0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0600" y="2959007"/>
            <a:ext cx="360000" cy="360000"/>
          </a:xfrm>
          <a:prstGeom prst="rect">
            <a:avLst/>
          </a:prstGeom>
        </p:spPr>
      </p:pic>
      <p:pic>
        <p:nvPicPr>
          <p:cNvPr id="10" name="Imagen 9">
            <a:extLst>
              <a:ext uri="{FF2B5EF4-FFF2-40B4-BE49-F238E27FC236}">
                <a16:creationId xmlns:a16="http://schemas.microsoft.com/office/drawing/2014/main" id="{A5733B28-522D-4900-9EE1-3140E861E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600" y="5513861"/>
            <a:ext cx="360000" cy="360000"/>
          </a:xfrm>
          <a:prstGeom prst="rect">
            <a:avLst/>
          </a:prstGeom>
        </p:spPr>
      </p:pic>
      <p:pic>
        <p:nvPicPr>
          <p:cNvPr id="15" name="Imagen 14">
            <a:extLst>
              <a:ext uri="{FF2B5EF4-FFF2-40B4-BE49-F238E27FC236}">
                <a16:creationId xmlns:a16="http://schemas.microsoft.com/office/drawing/2014/main" id="{722C4FE7-074B-4F2B-8ACC-0816C0BC9E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7446" y="1184270"/>
            <a:ext cx="360000" cy="360000"/>
          </a:xfrm>
          <a:prstGeom prst="rect">
            <a:avLst/>
          </a:prstGeom>
        </p:spPr>
      </p:pic>
      <p:sp>
        <p:nvSpPr>
          <p:cNvPr id="25" name="Cheurón 15">
            <a:extLst>
              <a:ext uri="{FF2B5EF4-FFF2-40B4-BE49-F238E27FC236}">
                <a16:creationId xmlns:a16="http://schemas.microsoft.com/office/drawing/2014/main" id="{CE490845-6905-4EC1-9B40-5E64F9B52C70}"/>
              </a:ext>
            </a:extLst>
          </p:cNvPr>
          <p:cNvSpPr/>
          <p:nvPr/>
        </p:nvSpPr>
        <p:spPr>
          <a:xfrm rot="5400000">
            <a:off x="10551923" y="1594660"/>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23" name="Imagen 22">
            <a:extLst>
              <a:ext uri="{FF2B5EF4-FFF2-40B4-BE49-F238E27FC236}">
                <a16:creationId xmlns:a16="http://schemas.microsoft.com/office/drawing/2014/main" id="{866FFCCC-6C82-4F56-90BD-20384A98A2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1923" y="1888533"/>
            <a:ext cx="360000" cy="360000"/>
          </a:xfrm>
          <a:prstGeom prst="rect">
            <a:avLst/>
          </a:prstGeom>
        </p:spPr>
      </p:pic>
    </p:spTree>
    <p:extLst>
      <p:ext uri="{BB962C8B-B14F-4D97-AF65-F5344CB8AC3E}">
        <p14:creationId xmlns:p14="http://schemas.microsoft.com/office/powerpoint/2010/main" val="391707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12" grpId="0"/>
      <p:bldP spid="19"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310232" y="144938"/>
            <a:ext cx="7119655" cy="369332"/>
          </a:xfrm>
          <a:prstGeom prst="rect">
            <a:avLst/>
          </a:prstGeom>
          <a:noFill/>
        </p:spPr>
        <p:txBody>
          <a:bodyPr wrap="square" rtlCol="0">
            <a:spAutoFit/>
          </a:bodyPr>
          <a:lstStyle/>
          <a:p>
            <a:pPr algn="ctr"/>
            <a:r>
              <a:rPr lang="es-CO" dirty="0">
                <a:latin typeface="Century Gothic" panose="020B0502020202020204" pitchFamily="34" charset="0"/>
              </a:rPr>
              <a:t>DISTRIBUCIONES Y BOXPLOT DE LAS VARIABLES A CONSIDERAR</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2" y="2755619"/>
            <a:ext cx="2031295" cy="276999"/>
          </a:xfrm>
          <a:prstGeom prst="rect">
            <a:avLst/>
          </a:prstGeom>
          <a:noFill/>
        </p:spPr>
        <p:txBody>
          <a:bodyPr wrap="square" rtlCol="0">
            <a:spAutoFit/>
          </a:bodyPr>
          <a:lstStyle/>
          <a:p>
            <a:pPr algn="ctr"/>
            <a:r>
              <a:rPr lang="es-CO" sz="1200" dirty="0">
                <a:latin typeface="Century Gothic" panose="020B0502020202020204" pitchFamily="34" charset="0"/>
              </a:rPr>
              <a:t>Fase inicial del modelo</a:t>
            </a:r>
          </a:p>
        </p:txBody>
      </p:sp>
      <p:sp>
        <p:nvSpPr>
          <p:cNvPr id="41" name="Abrir llave 40">
            <a:extLst>
              <a:ext uri="{FF2B5EF4-FFF2-40B4-BE49-F238E27FC236}">
                <a16:creationId xmlns:a16="http://schemas.microsoft.com/office/drawing/2014/main" id="{0B6C5648-1FA9-4301-B390-7A459F7BE6F8}"/>
              </a:ext>
            </a:extLst>
          </p:cNvPr>
          <p:cNvSpPr/>
          <p:nvPr/>
        </p:nvSpPr>
        <p:spPr>
          <a:xfrm>
            <a:off x="1831677" y="711201"/>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6" y="4115941"/>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p:txBody>
          <a:bodyPr/>
          <a:lstStyle/>
          <a:p>
            <a:fld id="{90942A47-AFBE-4F3B-84A3-BFF15DF95654}" type="slidenum">
              <a:rPr lang="es-CO" smtClean="0"/>
              <a:t>16</a:t>
            </a:fld>
            <a:endParaRPr lang="es-CO"/>
          </a:p>
        </p:txBody>
      </p:sp>
      <p:pic>
        <p:nvPicPr>
          <p:cNvPr id="14" name="Imagen 13">
            <a:extLst>
              <a:ext uri="{FF2B5EF4-FFF2-40B4-BE49-F238E27FC236}">
                <a16:creationId xmlns:a16="http://schemas.microsoft.com/office/drawing/2014/main" id="{5F55078D-D15D-43C8-AD2E-37A61A5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46" y="3083734"/>
            <a:ext cx="1080000" cy="1080000"/>
          </a:xfrm>
          <a:prstGeom prst="rect">
            <a:avLst/>
          </a:prstGeom>
        </p:spPr>
      </p:pic>
      <p:pic>
        <p:nvPicPr>
          <p:cNvPr id="9" name="Imagen 8">
            <a:extLst>
              <a:ext uri="{FF2B5EF4-FFF2-40B4-BE49-F238E27FC236}">
                <a16:creationId xmlns:a16="http://schemas.microsoft.com/office/drawing/2014/main" id="{BDDC235C-F4EB-4EC7-9D15-15E0AE91F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052" y="3829215"/>
            <a:ext cx="4367008" cy="2390165"/>
          </a:xfrm>
          <a:prstGeom prst="round2DiagRect">
            <a:avLst>
              <a:gd name="adj1" fmla="val 0"/>
              <a:gd name="adj2" fmla="val 24442"/>
            </a:avLst>
          </a:prstGeom>
          <a:ln w="88900" cap="sq">
            <a:solidFill>
              <a:srgbClr val="FFFFFF"/>
            </a:solidFill>
            <a:miter lim="800000"/>
          </a:ln>
          <a:effectLst>
            <a:outerShdw blurRad="254000" algn="tl" rotWithShape="0">
              <a:srgbClr val="000000">
                <a:alpha val="43000"/>
              </a:srgbClr>
            </a:outerShdw>
          </a:effectLst>
        </p:spPr>
      </p:pic>
      <p:pic>
        <p:nvPicPr>
          <p:cNvPr id="11" name="Imagen 10">
            <a:extLst>
              <a:ext uri="{FF2B5EF4-FFF2-40B4-BE49-F238E27FC236}">
                <a16:creationId xmlns:a16="http://schemas.microsoft.com/office/drawing/2014/main" id="{1F085D87-A7B5-4EFC-9675-EE21971EA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2911" y="891468"/>
            <a:ext cx="2764604" cy="36861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Imagen 12">
            <a:extLst>
              <a:ext uri="{FF2B5EF4-FFF2-40B4-BE49-F238E27FC236}">
                <a16:creationId xmlns:a16="http://schemas.microsoft.com/office/drawing/2014/main" id="{5337F905-FC9C-40ED-A778-0C54297B1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3052" y="891468"/>
            <a:ext cx="4367008" cy="26202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Imagen 15">
            <a:extLst>
              <a:ext uri="{FF2B5EF4-FFF2-40B4-BE49-F238E27FC236}">
                <a16:creationId xmlns:a16="http://schemas.microsoft.com/office/drawing/2014/main" id="{CE267FF8-7789-4A18-8B2F-2CFB5B9997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28580" y="4987851"/>
            <a:ext cx="720000" cy="720000"/>
          </a:xfrm>
          <a:prstGeom prst="rect">
            <a:avLst/>
          </a:prstGeom>
        </p:spPr>
      </p:pic>
      <p:pic>
        <p:nvPicPr>
          <p:cNvPr id="18" name="Imagen 17">
            <a:extLst>
              <a:ext uri="{FF2B5EF4-FFF2-40B4-BE49-F238E27FC236}">
                <a16:creationId xmlns:a16="http://schemas.microsoft.com/office/drawing/2014/main" id="{5A71D558-3753-4F35-B7BE-0422062817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8201" y="4952833"/>
            <a:ext cx="720000" cy="720000"/>
          </a:xfrm>
          <a:prstGeom prst="rect">
            <a:avLst/>
          </a:prstGeom>
        </p:spPr>
      </p:pic>
      <p:pic>
        <p:nvPicPr>
          <p:cNvPr id="20" name="Imagen 19">
            <a:extLst>
              <a:ext uri="{FF2B5EF4-FFF2-40B4-BE49-F238E27FC236}">
                <a16:creationId xmlns:a16="http://schemas.microsoft.com/office/drawing/2014/main" id="{B7B1A757-5177-4DD7-A848-2F7A568F60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2200" y="4963185"/>
            <a:ext cx="720000" cy="720000"/>
          </a:xfrm>
          <a:prstGeom prst="rect">
            <a:avLst/>
          </a:prstGeom>
        </p:spPr>
      </p:pic>
      <p:sp>
        <p:nvSpPr>
          <p:cNvPr id="32" name="Cheurón 15">
            <a:extLst>
              <a:ext uri="{FF2B5EF4-FFF2-40B4-BE49-F238E27FC236}">
                <a16:creationId xmlns:a16="http://schemas.microsoft.com/office/drawing/2014/main" id="{56B33948-500F-4285-83F9-5E40544020F8}"/>
              </a:ext>
            </a:extLst>
          </p:cNvPr>
          <p:cNvSpPr/>
          <p:nvPr/>
        </p:nvSpPr>
        <p:spPr>
          <a:xfrm>
            <a:off x="8576168" y="5091195"/>
            <a:ext cx="314203" cy="463979"/>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33" name="Cheurón 15">
            <a:extLst>
              <a:ext uri="{FF2B5EF4-FFF2-40B4-BE49-F238E27FC236}">
                <a16:creationId xmlns:a16="http://schemas.microsoft.com/office/drawing/2014/main" id="{29EE5DAA-179D-4C25-B253-E0CE9C91FCAC}"/>
              </a:ext>
            </a:extLst>
          </p:cNvPr>
          <p:cNvSpPr/>
          <p:nvPr/>
        </p:nvSpPr>
        <p:spPr>
          <a:xfrm>
            <a:off x="10251289" y="5091195"/>
            <a:ext cx="314203" cy="463979"/>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34" name="CuadroTexto 33">
            <a:extLst>
              <a:ext uri="{FF2B5EF4-FFF2-40B4-BE49-F238E27FC236}">
                <a16:creationId xmlns:a16="http://schemas.microsoft.com/office/drawing/2014/main" id="{F76B1164-CC7D-48BB-ABBB-B9CCE010EC0C}"/>
              </a:ext>
            </a:extLst>
          </p:cNvPr>
          <p:cNvSpPr txBox="1"/>
          <p:nvPr/>
        </p:nvSpPr>
        <p:spPr>
          <a:xfrm>
            <a:off x="7164755" y="5701334"/>
            <a:ext cx="1545807" cy="461665"/>
          </a:xfrm>
          <a:prstGeom prst="rect">
            <a:avLst/>
          </a:prstGeom>
          <a:noFill/>
        </p:spPr>
        <p:txBody>
          <a:bodyPr wrap="square" rtlCol="0">
            <a:spAutoFit/>
          </a:bodyPr>
          <a:lstStyle/>
          <a:p>
            <a:pPr algn="ctr"/>
            <a:r>
              <a:rPr lang="es-CO" sz="1200" dirty="0">
                <a:latin typeface="Century Gothic" panose="020B0502020202020204" pitchFamily="34" charset="0"/>
              </a:rPr>
              <a:t>Asimetría hacia la derecha</a:t>
            </a:r>
          </a:p>
        </p:txBody>
      </p:sp>
      <p:sp>
        <p:nvSpPr>
          <p:cNvPr id="37" name="CuadroTexto 36">
            <a:extLst>
              <a:ext uri="{FF2B5EF4-FFF2-40B4-BE49-F238E27FC236}">
                <a16:creationId xmlns:a16="http://schemas.microsoft.com/office/drawing/2014/main" id="{C7228267-070F-47A8-BF87-61C7B8972781}"/>
              </a:ext>
            </a:extLst>
          </p:cNvPr>
          <p:cNvSpPr txBox="1"/>
          <p:nvPr/>
        </p:nvSpPr>
        <p:spPr>
          <a:xfrm>
            <a:off x="8814516" y="5707851"/>
            <a:ext cx="1545807" cy="461665"/>
          </a:xfrm>
          <a:prstGeom prst="rect">
            <a:avLst/>
          </a:prstGeom>
          <a:noFill/>
        </p:spPr>
        <p:txBody>
          <a:bodyPr wrap="square" rtlCol="0">
            <a:spAutoFit/>
          </a:bodyPr>
          <a:lstStyle/>
          <a:p>
            <a:pPr algn="ctr"/>
            <a:r>
              <a:rPr lang="es-CO" sz="1200" dirty="0">
                <a:latin typeface="Century Gothic" panose="020B0502020202020204" pitchFamily="34" charset="0"/>
              </a:rPr>
              <a:t>Comportamiento no lineal</a:t>
            </a:r>
          </a:p>
        </p:txBody>
      </p:sp>
      <p:sp>
        <p:nvSpPr>
          <p:cNvPr id="38" name="CuadroTexto 37">
            <a:extLst>
              <a:ext uri="{FF2B5EF4-FFF2-40B4-BE49-F238E27FC236}">
                <a16:creationId xmlns:a16="http://schemas.microsoft.com/office/drawing/2014/main" id="{FDB2371D-F3C1-4A8E-A2A3-D3BC73792C17}"/>
              </a:ext>
            </a:extLst>
          </p:cNvPr>
          <p:cNvSpPr txBox="1"/>
          <p:nvPr/>
        </p:nvSpPr>
        <p:spPr>
          <a:xfrm>
            <a:off x="10408390" y="5730532"/>
            <a:ext cx="1545807" cy="276999"/>
          </a:xfrm>
          <a:prstGeom prst="rect">
            <a:avLst/>
          </a:prstGeom>
          <a:noFill/>
        </p:spPr>
        <p:txBody>
          <a:bodyPr wrap="square" rtlCol="0">
            <a:spAutoFit/>
          </a:bodyPr>
          <a:lstStyle/>
          <a:p>
            <a:pPr algn="ctr"/>
            <a:r>
              <a:rPr lang="es-CO" sz="1200" dirty="0">
                <a:latin typeface="Century Gothic" panose="020B0502020202020204" pitchFamily="34" charset="0"/>
              </a:rPr>
              <a:t>Outliers altos</a:t>
            </a:r>
          </a:p>
        </p:txBody>
      </p:sp>
      <p:pic>
        <p:nvPicPr>
          <p:cNvPr id="39" name="Imagen 38">
            <a:extLst>
              <a:ext uri="{FF2B5EF4-FFF2-40B4-BE49-F238E27FC236}">
                <a16:creationId xmlns:a16="http://schemas.microsoft.com/office/drawing/2014/main" id="{979B4237-EB81-4D12-903B-011D8040A1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6372" y="5112499"/>
            <a:ext cx="360000" cy="360000"/>
          </a:xfrm>
          <a:prstGeom prst="rect">
            <a:avLst/>
          </a:prstGeom>
        </p:spPr>
      </p:pic>
      <p:sp>
        <p:nvSpPr>
          <p:cNvPr id="21" name="Explosión: 8 puntos 20">
            <a:extLst>
              <a:ext uri="{FF2B5EF4-FFF2-40B4-BE49-F238E27FC236}">
                <a16:creationId xmlns:a16="http://schemas.microsoft.com/office/drawing/2014/main" id="{2008F6A9-F1CD-49B5-82F7-2B0B679A4F7D}"/>
              </a:ext>
            </a:extLst>
          </p:cNvPr>
          <p:cNvSpPr/>
          <p:nvPr/>
        </p:nvSpPr>
        <p:spPr>
          <a:xfrm>
            <a:off x="11387569" y="4726447"/>
            <a:ext cx="322021" cy="347451"/>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4271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32" grpId="0" animBg="1"/>
      <p:bldP spid="33" grpId="0" animBg="1"/>
      <p:bldP spid="34" grpId="0"/>
      <p:bldP spid="37" grpId="0"/>
      <p:bldP spid="38" grpId="0"/>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000684" y="22300"/>
            <a:ext cx="6190632" cy="369332"/>
          </a:xfrm>
          <a:prstGeom prst="rect">
            <a:avLst/>
          </a:prstGeom>
          <a:noFill/>
        </p:spPr>
        <p:txBody>
          <a:bodyPr wrap="square" rtlCol="0">
            <a:spAutoFit/>
          </a:bodyPr>
          <a:lstStyle/>
          <a:p>
            <a:pPr algn="ctr"/>
            <a:r>
              <a:rPr lang="es-CO" dirty="0">
                <a:latin typeface="Century Gothic" panose="020B0502020202020204" pitchFamily="34" charset="0"/>
              </a:rPr>
              <a:t>SCATTER Y ANALISIS DE LOS DATOS FALTANTES</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2" y="2755619"/>
            <a:ext cx="2031295" cy="276999"/>
          </a:xfrm>
          <a:prstGeom prst="rect">
            <a:avLst/>
          </a:prstGeom>
          <a:noFill/>
        </p:spPr>
        <p:txBody>
          <a:bodyPr wrap="square" rtlCol="0">
            <a:spAutoFit/>
          </a:bodyPr>
          <a:lstStyle/>
          <a:p>
            <a:pPr algn="ctr"/>
            <a:r>
              <a:rPr lang="es-CO" sz="1200" dirty="0">
                <a:latin typeface="Century Gothic" panose="020B0502020202020204" pitchFamily="34" charset="0"/>
              </a:rPr>
              <a:t>Fase inicial del modelo</a:t>
            </a:r>
          </a:p>
        </p:txBody>
      </p:sp>
      <p:sp>
        <p:nvSpPr>
          <p:cNvPr id="41" name="Abrir llave 40">
            <a:extLst>
              <a:ext uri="{FF2B5EF4-FFF2-40B4-BE49-F238E27FC236}">
                <a16:creationId xmlns:a16="http://schemas.microsoft.com/office/drawing/2014/main" id="{0B6C5648-1FA9-4301-B390-7A459F7BE6F8}"/>
              </a:ext>
            </a:extLst>
          </p:cNvPr>
          <p:cNvSpPr/>
          <p:nvPr/>
        </p:nvSpPr>
        <p:spPr>
          <a:xfrm>
            <a:off x="1831677" y="711201"/>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6" y="4115941"/>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p:txBody>
          <a:bodyPr/>
          <a:lstStyle/>
          <a:p>
            <a:fld id="{90942A47-AFBE-4F3B-84A3-BFF15DF95654}" type="slidenum">
              <a:rPr lang="es-CO" smtClean="0"/>
              <a:t>17</a:t>
            </a:fld>
            <a:endParaRPr lang="es-CO"/>
          </a:p>
        </p:txBody>
      </p:sp>
      <p:pic>
        <p:nvPicPr>
          <p:cNvPr id="14" name="Imagen 13">
            <a:extLst>
              <a:ext uri="{FF2B5EF4-FFF2-40B4-BE49-F238E27FC236}">
                <a16:creationId xmlns:a16="http://schemas.microsoft.com/office/drawing/2014/main" id="{5F55078D-D15D-43C8-AD2E-37A61A5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46" y="3083734"/>
            <a:ext cx="1080000" cy="1080000"/>
          </a:xfrm>
          <a:prstGeom prst="rect">
            <a:avLst/>
          </a:prstGeom>
        </p:spPr>
      </p:pic>
      <p:pic>
        <p:nvPicPr>
          <p:cNvPr id="33" name="Imagen 32">
            <a:extLst>
              <a:ext uri="{FF2B5EF4-FFF2-40B4-BE49-F238E27FC236}">
                <a16:creationId xmlns:a16="http://schemas.microsoft.com/office/drawing/2014/main" id="{8D266E0C-90C7-4D4B-8B52-2367F55B438C}"/>
              </a:ext>
            </a:extLst>
          </p:cNvPr>
          <p:cNvPicPr>
            <a:picLocks noChangeAspect="1"/>
          </p:cNvPicPr>
          <p:nvPr/>
        </p:nvPicPr>
        <p:blipFill>
          <a:blip r:embed="rId3"/>
          <a:stretch>
            <a:fillRect/>
          </a:stretch>
        </p:blipFill>
        <p:spPr>
          <a:xfrm>
            <a:off x="2640679" y="982134"/>
            <a:ext cx="3878654" cy="25094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7" name="CuadroTexto 36">
            <a:extLst>
              <a:ext uri="{FF2B5EF4-FFF2-40B4-BE49-F238E27FC236}">
                <a16:creationId xmlns:a16="http://schemas.microsoft.com/office/drawing/2014/main" id="{15203805-88A7-4085-A719-A8E58CA89162}"/>
              </a:ext>
            </a:extLst>
          </p:cNvPr>
          <p:cNvSpPr txBox="1"/>
          <p:nvPr/>
        </p:nvSpPr>
        <p:spPr>
          <a:xfrm>
            <a:off x="6547322" y="1645932"/>
            <a:ext cx="2031295" cy="461665"/>
          </a:xfrm>
          <a:prstGeom prst="rect">
            <a:avLst/>
          </a:prstGeom>
          <a:noFill/>
        </p:spPr>
        <p:txBody>
          <a:bodyPr wrap="square" rtlCol="0">
            <a:spAutoFit/>
          </a:bodyPr>
          <a:lstStyle/>
          <a:p>
            <a:pPr algn="ctr"/>
            <a:r>
              <a:rPr lang="es-CO" sz="1200" dirty="0">
                <a:latin typeface="Century Gothic" panose="020B0502020202020204" pitchFamily="34" charset="0"/>
              </a:rPr>
              <a:t>Se identifica dispersión alta de los datos.</a:t>
            </a:r>
          </a:p>
        </p:txBody>
      </p:sp>
      <p:sp>
        <p:nvSpPr>
          <p:cNvPr id="38" name="CuadroTexto 37">
            <a:extLst>
              <a:ext uri="{FF2B5EF4-FFF2-40B4-BE49-F238E27FC236}">
                <a16:creationId xmlns:a16="http://schemas.microsoft.com/office/drawing/2014/main" id="{5127EF91-A3EC-487E-877B-B9551153EA2F}"/>
              </a:ext>
            </a:extLst>
          </p:cNvPr>
          <p:cNvSpPr txBox="1"/>
          <p:nvPr/>
        </p:nvSpPr>
        <p:spPr>
          <a:xfrm>
            <a:off x="3624438" y="456050"/>
            <a:ext cx="1370895" cy="276999"/>
          </a:xfrm>
          <a:prstGeom prst="rect">
            <a:avLst/>
          </a:prstGeom>
          <a:noFill/>
        </p:spPr>
        <p:txBody>
          <a:bodyPr wrap="square" rtlCol="0">
            <a:spAutoFit/>
          </a:bodyPr>
          <a:lstStyle/>
          <a:p>
            <a:pPr algn="ctr"/>
            <a:r>
              <a:rPr lang="es-CO" sz="1200" dirty="0" err="1">
                <a:latin typeface="Century Gothic" panose="020B0502020202020204" pitchFamily="34" charset="0"/>
              </a:rPr>
              <a:t>Scatter</a:t>
            </a:r>
            <a:r>
              <a:rPr lang="es-CO" sz="1200" dirty="0">
                <a:latin typeface="Century Gothic" panose="020B0502020202020204" pitchFamily="34" charset="0"/>
              </a:rPr>
              <a:t> </a:t>
            </a:r>
            <a:r>
              <a:rPr lang="es-CO" sz="1200" dirty="0" err="1">
                <a:latin typeface="Century Gothic" panose="020B0502020202020204" pitchFamily="34" charset="0"/>
              </a:rPr>
              <a:t>Plot</a:t>
            </a:r>
            <a:r>
              <a:rPr lang="es-CO" sz="1200" dirty="0">
                <a:latin typeface="Century Gothic" panose="020B0502020202020204" pitchFamily="34" charset="0"/>
              </a:rPr>
              <a:t> </a:t>
            </a:r>
          </a:p>
        </p:txBody>
      </p:sp>
      <p:pic>
        <p:nvPicPr>
          <p:cNvPr id="44" name="Imagen 43">
            <a:extLst>
              <a:ext uri="{FF2B5EF4-FFF2-40B4-BE49-F238E27FC236}">
                <a16:creationId xmlns:a16="http://schemas.microsoft.com/office/drawing/2014/main" id="{B666CF83-BDF5-4797-A55B-843D07AF7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5291" y="1258983"/>
            <a:ext cx="360000" cy="360000"/>
          </a:xfrm>
          <a:prstGeom prst="rect">
            <a:avLst/>
          </a:prstGeom>
        </p:spPr>
      </p:pic>
      <p:pic>
        <p:nvPicPr>
          <p:cNvPr id="46" name="Imagen 45">
            <a:extLst>
              <a:ext uri="{FF2B5EF4-FFF2-40B4-BE49-F238E27FC236}">
                <a16:creationId xmlns:a16="http://schemas.microsoft.com/office/drawing/2014/main" id="{D6B01839-97B0-4B3E-9E14-1645944D7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6024" y="898983"/>
            <a:ext cx="720000" cy="720000"/>
          </a:xfrm>
          <a:prstGeom prst="rect">
            <a:avLst/>
          </a:prstGeom>
        </p:spPr>
      </p:pic>
      <p:sp>
        <p:nvSpPr>
          <p:cNvPr id="47" name="Cheurón 15">
            <a:extLst>
              <a:ext uri="{FF2B5EF4-FFF2-40B4-BE49-F238E27FC236}">
                <a16:creationId xmlns:a16="http://schemas.microsoft.com/office/drawing/2014/main" id="{CB618C6F-332A-4512-8860-C1BD386A5F52}"/>
              </a:ext>
            </a:extLst>
          </p:cNvPr>
          <p:cNvSpPr/>
          <p:nvPr/>
        </p:nvSpPr>
        <p:spPr>
          <a:xfrm>
            <a:off x="8405920" y="972515"/>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49" name="Imagen 48">
            <a:extLst>
              <a:ext uri="{FF2B5EF4-FFF2-40B4-BE49-F238E27FC236}">
                <a16:creationId xmlns:a16="http://schemas.microsoft.com/office/drawing/2014/main" id="{0F2CCDDF-06BA-4F5B-89E5-036C3C196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93800" y="881048"/>
            <a:ext cx="720000" cy="720000"/>
          </a:xfrm>
          <a:prstGeom prst="rect">
            <a:avLst/>
          </a:prstGeom>
        </p:spPr>
      </p:pic>
      <p:sp>
        <p:nvSpPr>
          <p:cNvPr id="50" name="CuadroTexto 49">
            <a:extLst>
              <a:ext uri="{FF2B5EF4-FFF2-40B4-BE49-F238E27FC236}">
                <a16:creationId xmlns:a16="http://schemas.microsoft.com/office/drawing/2014/main" id="{DC538D4F-C936-4D19-BCB6-0AC0D73945E3}"/>
              </a:ext>
            </a:extLst>
          </p:cNvPr>
          <p:cNvSpPr txBox="1"/>
          <p:nvPr/>
        </p:nvSpPr>
        <p:spPr>
          <a:xfrm>
            <a:off x="8496039" y="1645932"/>
            <a:ext cx="2031295" cy="461665"/>
          </a:xfrm>
          <a:prstGeom prst="rect">
            <a:avLst/>
          </a:prstGeom>
          <a:noFill/>
        </p:spPr>
        <p:txBody>
          <a:bodyPr wrap="square" rtlCol="0">
            <a:spAutoFit/>
          </a:bodyPr>
          <a:lstStyle/>
          <a:p>
            <a:pPr algn="ctr"/>
            <a:r>
              <a:rPr lang="es-CO" sz="1200" dirty="0">
                <a:latin typeface="Century Gothic" panose="020B0502020202020204" pitchFamily="34" charset="0"/>
              </a:rPr>
              <a:t>Identificación de datos faltantes</a:t>
            </a:r>
          </a:p>
        </p:txBody>
      </p:sp>
      <p:sp>
        <p:nvSpPr>
          <p:cNvPr id="51" name="Cheurón 15">
            <a:extLst>
              <a:ext uri="{FF2B5EF4-FFF2-40B4-BE49-F238E27FC236}">
                <a16:creationId xmlns:a16="http://schemas.microsoft.com/office/drawing/2014/main" id="{A12D6001-037B-4082-9050-591C015A98EA}"/>
              </a:ext>
            </a:extLst>
          </p:cNvPr>
          <p:cNvSpPr/>
          <p:nvPr/>
        </p:nvSpPr>
        <p:spPr>
          <a:xfrm>
            <a:off x="10300248" y="959641"/>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53" name="Imagen 52">
            <a:extLst>
              <a:ext uri="{FF2B5EF4-FFF2-40B4-BE49-F238E27FC236}">
                <a16:creationId xmlns:a16="http://schemas.microsoft.com/office/drawing/2014/main" id="{5A4A97C7-27D6-4F0E-91DA-21D1DF549952}"/>
              </a:ext>
            </a:extLst>
          </p:cNvPr>
          <p:cNvPicPr>
            <a:picLocks noChangeAspect="1"/>
          </p:cNvPicPr>
          <p:nvPr/>
        </p:nvPicPr>
        <p:blipFill>
          <a:blip r:embed="rId7"/>
          <a:stretch>
            <a:fillRect/>
          </a:stretch>
        </p:blipFill>
        <p:spPr>
          <a:xfrm>
            <a:off x="6957870" y="2606070"/>
            <a:ext cx="2593451" cy="37502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4" name="Imagen 53">
            <a:extLst>
              <a:ext uri="{FF2B5EF4-FFF2-40B4-BE49-F238E27FC236}">
                <a16:creationId xmlns:a16="http://schemas.microsoft.com/office/drawing/2014/main" id="{010AF030-9E48-4169-8756-999B3A52E7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8425" y="898983"/>
            <a:ext cx="720000" cy="720000"/>
          </a:xfrm>
          <a:prstGeom prst="rect">
            <a:avLst/>
          </a:prstGeom>
        </p:spPr>
      </p:pic>
      <p:sp>
        <p:nvSpPr>
          <p:cNvPr id="55" name="CuadroTexto 54">
            <a:extLst>
              <a:ext uri="{FF2B5EF4-FFF2-40B4-BE49-F238E27FC236}">
                <a16:creationId xmlns:a16="http://schemas.microsoft.com/office/drawing/2014/main" id="{CF1B1F74-90DE-4FB3-A8ED-10EDE87B2F58}"/>
              </a:ext>
            </a:extLst>
          </p:cNvPr>
          <p:cNvSpPr txBox="1"/>
          <p:nvPr/>
        </p:nvSpPr>
        <p:spPr>
          <a:xfrm>
            <a:off x="10648977" y="1601048"/>
            <a:ext cx="1409645" cy="461665"/>
          </a:xfrm>
          <a:prstGeom prst="rect">
            <a:avLst/>
          </a:prstGeom>
          <a:noFill/>
        </p:spPr>
        <p:txBody>
          <a:bodyPr wrap="square" rtlCol="0">
            <a:spAutoFit/>
          </a:bodyPr>
          <a:lstStyle/>
          <a:p>
            <a:pPr algn="ctr"/>
            <a:r>
              <a:rPr lang="es-CO" sz="1200" dirty="0">
                <a:latin typeface="Century Gothic" panose="020B0502020202020204" pitchFamily="34" charset="0"/>
              </a:rPr>
              <a:t>Posible colinealidad</a:t>
            </a:r>
          </a:p>
        </p:txBody>
      </p:sp>
      <p:pic>
        <p:nvPicPr>
          <p:cNvPr id="57" name="Imagen 56">
            <a:extLst>
              <a:ext uri="{FF2B5EF4-FFF2-40B4-BE49-F238E27FC236}">
                <a16:creationId xmlns:a16="http://schemas.microsoft.com/office/drawing/2014/main" id="{2940FA31-78A9-42F9-84DC-AD17CD3E8FA8}"/>
              </a:ext>
            </a:extLst>
          </p:cNvPr>
          <p:cNvPicPr>
            <a:picLocks noChangeAspect="1"/>
          </p:cNvPicPr>
          <p:nvPr/>
        </p:nvPicPr>
        <p:blipFill>
          <a:blip r:embed="rId9"/>
          <a:stretch>
            <a:fillRect/>
          </a:stretch>
        </p:blipFill>
        <p:spPr>
          <a:xfrm>
            <a:off x="7290764" y="3774825"/>
            <a:ext cx="4770550" cy="190822"/>
          </a:xfrm>
          <a:prstGeom prst="rect">
            <a:avLst/>
          </a:prstGeom>
          <a:ln>
            <a:solidFill>
              <a:srgbClr val="FF0000"/>
            </a:solidFill>
          </a:ln>
        </p:spPr>
      </p:pic>
      <p:sp>
        <p:nvSpPr>
          <p:cNvPr id="58" name="Rectángulo 57">
            <a:extLst>
              <a:ext uri="{FF2B5EF4-FFF2-40B4-BE49-F238E27FC236}">
                <a16:creationId xmlns:a16="http://schemas.microsoft.com/office/drawing/2014/main" id="{6CDCDA71-76D6-4CEE-9352-FCA67F0263C4}"/>
              </a:ext>
            </a:extLst>
          </p:cNvPr>
          <p:cNvSpPr/>
          <p:nvPr/>
        </p:nvSpPr>
        <p:spPr>
          <a:xfrm>
            <a:off x="7078133" y="4273298"/>
            <a:ext cx="2433553" cy="70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60" name="Conector recto 59">
            <a:extLst>
              <a:ext uri="{FF2B5EF4-FFF2-40B4-BE49-F238E27FC236}">
                <a16:creationId xmlns:a16="http://schemas.microsoft.com/office/drawing/2014/main" id="{72F62206-0D7A-40E2-B754-A60E9873B551}"/>
              </a:ext>
            </a:extLst>
          </p:cNvPr>
          <p:cNvCxnSpPr>
            <a:cxnSpLocks/>
            <a:stCxn id="58" idx="0"/>
            <a:endCxn id="57" idx="2"/>
          </p:cNvCxnSpPr>
          <p:nvPr/>
        </p:nvCxnSpPr>
        <p:spPr>
          <a:xfrm flipV="1">
            <a:off x="8294910" y="3965647"/>
            <a:ext cx="1381129" cy="3076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tángulo 60">
            <a:extLst>
              <a:ext uri="{FF2B5EF4-FFF2-40B4-BE49-F238E27FC236}">
                <a16:creationId xmlns:a16="http://schemas.microsoft.com/office/drawing/2014/main" id="{AB139C55-8EEA-44BD-93E9-B87B5B8CA782}"/>
              </a:ext>
            </a:extLst>
          </p:cNvPr>
          <p:cNvSpPr/>
          <p:nvPr/>
        </p:nvSpPr>
        <p:spPr>
          <a:xfrm>
            <a:off x="7078132" y="5677759"/>
            <a:ext cx="2433554" cy="70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59601609-0952-4FE8-B475-7DEA7BB4B192}"/>
              </a:ext>
            </a:extLst>
          </p:cNvPr>
          <p:cNvSpPr/>
          <p:nvPr/>
        </p:nvSpPr>
        <p:spPr>
          <a:xfrm>
            <a:off x="7078133" y="5975576"/>
            <a:ext cx="2433553" cy="70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5" name="Imagen 64">
            <a:extLst>
              <a:ext uri="{FF2B5EF4-FFF2-40B4-BE49-F238E27FC236}">
                <a16:creationId xmlns:a16="http://schemas.microsoft.com/office/drawing/2014/main" id="{8D7315EB-2CB6-4B7E-AA2A-C3BC5B0A603D}"/>
              </a:ext>
            </a:extLst>
          </p:cNvPr>
          <p:cNvPicPr>
            <a:picLocks noChangeAspect="1"/>
          </p:cNvPicPr>
          <p:nvPr/>
        </p:nvPicPr>
        <p:blipFill>
          <a:blip r:embed="rId10"/>
          <a:stretch>
            <a:fillRect/>
          </a:stretch>
        </p:blipFill>
        <p:spPr>
          <a:xfrm>
            <a:off x="2918706" y="4934467"/>
            <a:ext cx="4039164" cy="133369"/>
          </a:xfrm>
          <a:prstGeom prst="rect">
            <a:avLst/>
          </a:prstGeom>
          <a:ln>
            <a:solidFill>
              <a:srgbClr val="FF0000"/>
            </a:solidFill>
          </a:ln>
        </p:spPr>
      </p:pic>
      <p:cxnSp>
        <p:nvCxnSpPr>
          <p:cNvPr id="67" name="Conector recto 66">
            <a:extLst>
              <a:ext uri="{FF2B5EF4-FFF2-40B4-BE49-F238E27FC236}">
                <a16:creationId xmlns:a16="http://schemas.microsoft.com/office/drawing/2014/main" id="{3884460C-6B5B-4216-88B3-CF7F7EB41B6E}"/>
              </a:ext>
            </a:extLst>
          </p:cNvPr>
          <p:cNvCxnSpPr>
            <a:cxnSpLocks/>
            <a:stCxn id="61" idx="0"/>
            <a:endCxn id="65" idx="2"/>
          </p:cNvCxnSpPr>
          <p:nvPr/>
        </p:nvCxnSpPr>
        <p:spPr>
          <a:xfrm flipH="1" flipV="1">
            <a:off x="4938288" y="5067836"/>
            <a:ext cx="3356621" cy="6099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70" name="Imagen 69">
            <a:extLst>
              <a:ext uri="{FF2B5EF4-FFF2-40B4-BE49-F238E27FC236}">
                <a16:creationId xmlns:a16="http://schemas.microsoft.com/office/drawing/2014/main" id="{CDDD7EDE-4C69-484F-A13D-A8B9A844DA59}"/>
              </a:ext>
            </a:extLst>
          </p:cNvPr>
          <p:cNvPicPr>
            <a:picLocks noChangeAspect="1"/>
          </p:cNvPicPr>
          <p:nvPr/>
        </p:nvPicPr>
        <p:blipFill>
          <a:blip r:embed="rId11"/>
          <a:stretch>
            <a:fillRect/>
          </a:stretch>
        </p:blipFill>
        <p:spPr>
          <a:xfrm>
            <a:off x="2898124" y="5738980"/>
            <a:ext cx="4020111" cy="161948"/>
          </a:xfrm>
          <a:prstGeom prst="rect">
            <a:avLst/>
          </a:prstGeom>
          <a:ln>
            <a:solidFill>
              <a:srgbClr val="FF0000"/>
            </a:solidFill>
          </a:ln>
        </p:spPr>
      </p:pic>
      <p:cxnSp>
        <p:nvCxnSpPr>
          <p:cNvPr id="73" name="Conector recto 72">
            <a:extLst>
              <a:ext uri="{FF2B5EF4-FFF2-40B4-BE49-F238E27FC236}">
                <a16:creationId xmlns:a16="http://schemas.microsoft.com/office/drawing/2014/main" id="{A67294AC-535E-48CC-A05E-F491581CC9DA}"/>
              </a:ext>
            </a:extLst>
          </p:cNvPr>
          <p:cNvCxnSpPr>
            <a:cxnSpLocks/>
            <a:stCxn id="62" idx="0"/>
            <a:endCxn id="70" idx="2"/>
          </p:cNvCxnSpPr>
          <p:nvPr/>
        </p:nvCxnSpPr>
        <p:spPr>
          <a:xfrm flipH="1" flipV="1">
            <a:off x="4908180" y="5900928"/>
            <a:ext cx="3386730" cy="746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B6248513-40AC-4380-A46F-B92B9E3C5032}"/>
              </a:ext>
            </a:extLst>
          </p:cNvPr>
          <p:cNvSpPr txBox="1"/>
          <p:nvPr/>
        </p:nvSpPr>
        <p:spPr>
          <a:xfrm>
            <a:off x="9590956" y="2591023"/>
            <a:ext cx="1370895" cy="461665"/>
          </a:xfrm>
          <a:prstGeom prst="rect">
            <a:avLst/>
          </a:prstGeom>
          <a:noFill/>
        </p:spPr>
        <p:txBody>
          <a:bodyPr wrap="square" rtlCol="0">
            <a:spAutoFit/>
          </a:bodyPr>
          <a:lstStyle/>
          <a:p>
            <a:pPr algn="ctr"/>
            <a:r>
              <a:rPr lang="es-CO" sz="1200" dirty="0">
                <a:latin typeface="Century Gothic" panose="020B0502020202020204" pitchFamily="34" charset="0"/>
              </a:rPr>
              <a:t>Descripción del </a:t>
            </a:r>
            <a:r>
              <a:rPr lang="es-CO" sz="1200" dirty="0" err="1">
                <a:latin typeface="Century Gothic" panose="020B0502020202020204" pitchFamily="34" charset="0"/>
              </a:rPr>
              <a:t>DataFrame</a:t>
            </a:r>
            <a:endParaRPr lang="es-CO" sz="1200" dirty="0">
              <a:latin typeface="Century Gothic" panose="020B0502020202020204" pitchFamily="34" charset="0"/>
            </a:endParaRPr>
          </a:p>
        </p:txBody>
      </p:sp>
    </p:spTree>
    <p:extLst>
      <p:ext uri="{BB962C8B-B14F-4D97-AF65-F5344CB8AC3E}">
        <p14:creationId xmlns:p14="http://schemas.microsoft.com/office/powerpoint/2010/main" val="22242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500" fill="hold"/>
                                        <p:tgtEl>
                                          <p:spTgt spid="57"/>
                                        </p:tgtEl>
                                        <p:attrNameLst>
                                          <p:attrName>ppt_w</p:attrName>
                                        </p:attrNameLst>
                                      </p:cBhvr>
                                      <p:tavLst>
                                        <p:tav tm="0">
                                          <p:val>
                                            <p:fltVal val="0"/>
                                          </p:val>
                                        </p:tav>
                                        <p:tav tm="100000">
                                          <p:val>
                                            <p:strVal val="#ppt_w"/>
                                          </p:val>
                                        </p:tav>
                                      </p:tavLst>
                                    </p:anim>
                                    <p:anim calcmode="lin" valueType="num">
                                      <p:cBhvr>
                                        <p:cTn id="44" dur="500" fill="hold"/>
                                        <p:tgtEl>
                                          <p:spTgt spid="57"/>
                                        </p:tgtEl>
                                        <p:attrNameLst>
                                          <p:attrName>ppt_h</p:attrName>
                                        </p:attrNameLst>
                                      </p:cBhvr>
                                      <p:tavLst>
                                        <p:tav tm="0">
                                          <p:val>
                                            <p:fltVal val="0"/>
                                          </p:val>
                                        </p:tav>
                                        <p:tav tm="100000">
                                          <p:val>
                                            <p:strVal val="#ppt_h"/>
                                          </p:val>
                                        </p:tav>
                                      </p:tavLst>
                                    </p:anim>
                                    <p:animEffect transition="in" filter="fade">
                                      <p:cBhvr>
                                        <p:cTn id="45" dur="500"/>
                                        <p:tgtEl>
                                          <p:spTgt spid="57"/>
                                        </p:tgtEl>
                                      </p:cBhvr>
                                    </p:animEffect>
                                  </p:childTnLst>
                                </p:cTn>
                              </p:par>
                              <p:par>
                                <p:cTn id="46" presetID="53" presetClass="entr" presetSubtype="16"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p:cTn id="48" dur="500" fill="hold"/>
                                        <p:tgtEl>
                                          <p:spTgt spid="60"/>
                                        </p:tgtEl>
                                        <p:attrNameLst>
                                          <p:attrName>ppt_w</p:attrName>
                                        </p:attrNameLst>
                                      </p:cBhvr>
                                      <p:tavLst>
                                        <p:tav tm="0">
                                          <p:val>
                                            <p:fltVal val="0"/>
                                          </p:val>
                                        </p:tav>
                                        <p:tav tm="100000">
                                          <p:val>
                                            <p:strVal val="#ppt_w"/>
                                          </p:val>
                                        </p:tav>
                                      </p:tavLst>
                                    </p:anim>
                                    <p:anim calcmode="lin" valueType="num">
                                      <p:cBhvr>
                                        <p:cTn id="49" dur="500" fill="hold"/>
                                        <p:tgtEl>
                                          <p:spTgt spid="60"/>
                                        </p:tgtEl>
                                        <p:attrNameLst>
                                          <p:attrName>ppt_h</p:attrName>
                                        </p:attrNameLst>
                                      </p:cBhvr>
                                      <p:tavLst>
                                        <p:tav tm="0">
                                          <p:val>
                                            <p:fltVal val="0"/>
                                          </p:val>
                                        </p:tav>
                                        <p:tav tm="100000">
                                          <p:val>
                                            <p:strVal val="#ppt_h"/>
                                          </p:val>
                                        </p:tav>
                                      </p:tavLst>
                                    </p:anim>
                                    <p:animEffect transition="in" filter="fade">
                                      <p:cBhvr>
                                        <p:cTn id="50" dur="500"/>
                                        <p:tgtEl>
                                          <p:spTgt spid="6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p:cTn id="53" dur="500" fill="hold"/>
                                        <p:tgtEl>
                                          <p:spTgt spid="58"/>
                                        </p:tgtEl>
                                        <p:attrNameLst>
                                          <p:attrName>ppt_w</p:attrName>
                                        </p:attrNameLst>
                                      </p:cBhvr>
                                      <p:tavLst>
                                        <p:tav tm="0">
                                          <p:val>
                                            <p:fltVal val="0"/>
                                          </p:val>
                                        </p:tav>
                                        <p:tav tm="100000">
                                          <p:val>
                                            <p:strVal val="#ppt_w"/>
                                          </p:val>
                                        </p:tav>
                                      </p:tavLst>
                                    </p:anim>
                                    <p:anim calcmode="lin" valueType="num">
                                      <p:cBhvr>
                                        <p:cTn id="54" dur="500" fill="hold"/>
                                        <p:tgtEl>
                                          <p:spTgt spid="58"/>
                                        </p:tgtEl>
                                        <p:attrNameLst>
                                          <p:attrName>ppt_h</p:attrName>
                                        </p:attrNameLst>
                                      </p:cBhvr>
                                      <p:tavLst>
                                        <p:tav tm="0">
                                          <p:val>
                                            <p:fltVal val="0"/>
                                          </p:val>
                                        </p:tav>
                                        <p:tav tm="100000">
                                          <p:val>
                                            <p:strVal val="#ppt_h"/>
                                          </p:val>
                                        </p:tav>
                                      </p:tavLst>
                                    </p:anim>
                                    <p:animEffect transition="in" filter="fade">
                                      <p:cBhvr>
                                        <p:cTn id="55" dur="500"/>
                                        <p:tgtEl>
                                          <p:spTgt spid="58"/>
                                        </p:tgtEl>
                                      </p:cBhvr>
                                    </p:animEffect>
                                  </p:childTnLst>
                                </p:cTn>
                              </p:par>
                              <p:par>
                                <p:cTn id="56" presetID="53" presetClass="entr" presetSubtype="16"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 calcmode="lin" valueType="num">
                                      <p:cBhvr>
                                        <p:cTn id="58" dur="500" fill="hold"/>
                                        <p:tgtEl>
                                          <p:spTgt spid="65"/>
                                        </p:tgtEl>
                                        <p:attrNameLst>
                                          <p:attrName>ppt_w</p:attrName>
                                        </p:attrNameLst>
                                      </p:cBhvr>
                                      <p:tavLst>
                                        <p:tav tm="0">
                                          <p:val>
                                            <p:fltVal val="0"/>
                                          </p:val>
                                        </p:tav>
                                        <p:tav tm="100000">
                                          <p:val>
                                            <p:strVal val="#ppt_w"/>
                                          </p:val>
                                        </p:tav>
                                      </p:tavLst>
                                    </p:anim>
                                    <p:anim calcmode="lin" valueType="num">
                                      <p:cBhvr>
                                        <p:cTn id="59" dur="500" fill="hold"/>
                                        <p:tgtEl>
                                          <p:spTgt spid="65"/>
                                        </p:tgtEl>
                                        <p:attrNameLst>
                                          <p:attrName>ppt_h</p:attrName>
                                        </p:attrNameLst>
                                      </p:cBhvr>
                                      <p:tavLst>
                                        <p:tav tm="0">
                                          <p:val>
                                            <p:fltVal val="0"/>
                                          </p:val>
                                        </p:tav>
                                        <p:tav tm="100000">
                                          <p:val>
                                            <p:strVal val="#ppt_h"/>
                                          </p:val>
                                        </p:tav>
                                      </p:tavLst>
                                    </p:anim>
                                    <p:animEffect transition="in" filter="fade">
                                      <p:cBhvr>
                                        <p:cTn id="60" dur="500"/>
                                        <p:tgtEl>
                                          <p:spTgt spid="65"/>
                                        </p:tgtEl>
                                      </p:cBhvr>
                                    </p:animEffect>
                                  </p:childTnLst>
                                </p:cTn>
                              </p:par>
                              <p:par>
                                <p:cTn id="61" presetID="53" presetClass="entr" presetSubtype="16"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p:cTn id="63" dur="500" fill="hold"/>
                                        <p:tgtEl>
                                          <p:spTgt spid="67"/>
                                        </p:tgtEl>
                                        <p:attrNameLst>
                                          <p:attrName>ppt_w</p:attrName>
                                        </p:attrNameLst>
                                      </p:cBhvr>
                                      <p:tavLst>
                                        <p:tav tm="0">
                                          <p:val>
                                            <p:fltVal val="0"/>
                                          </p:val>
                                        </p:tav>
                                        <p:tav tm="100000">
                                          <p:val>
                                            <p:strVal val="#ppt_w"/>
                                          </p:val>
                                        </p:tav>
                                      </p:tavLst>
                                    </p:anim>
                                    <p:anim calcmode="lin" valueType="num">
                                      <p:cBhvr>
                                        <p:cTn id="64" dur="500" fill="hold"/>
                                        <p:tgtEl>
                                          <p:spTgt spid="67"/>
                                        </p:tgtEl>
                                        <p:attrNameLst>
                                          <p:attrName>ppt_h</p:attrName>
                                        </p:attrNameLst>
                                      </p:cBhvr>
                                      <p:tavLst>
                                        <p:tav tm="0">
                                          <p:val>
                                            <p:fltVal val="0"/>
                                          </p:val>
                                        </p:tav>
                                        <p:tav tm="100000">
                                          <p:val>
                                            <p:strVal val="#ppt_h"/>
                                          </p:val>
                                        </p:tav>
                                      </p:tavLst>
                                    </p:anim>
                                    <p:animEffect transition="in" filter="fade">
                                      <p:cBhvr>
                                        <p:cTn id="65" dur="500"/>
                                        <p:tgtEl>
                                          <p:spTgt spid="6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p:cTn id="68" dur="500" fill="hold"/>
                                        <p:tgtEl>
                                          <p:spTgt spid="61"/>
                                        </p:tgtEl>
                                        <p:attrNameLst>
                                          <p:attrName>ppt_w</p:attrName>
                                        </p:attrNameLst>
                                      </p:cBhvr>
                                      <p:tavLst>
                                        <p:tav tm="0">
                                          <p:val>
                                            <p:fltVal val="0"/>
                                          </p:val>
                                        </p:tav>
                                        <p:tav tm="100000">
                                          <p:val>
                                            <p:strVal val="#ppt_w"/>
                                          </p:val>
                                        </p:tav>
                                      </p:tavLst>
                                    </p:anim>
                                    <p:anim calcmode="lin" valueType="num">
                                      <p:cBhvr>
                                        <p:cTn id="69" dur="500" fill="hold"/>
                                        <p:tgtEl>
                                          <p:spTgt spid="61"/>
                                        </p:tgtEl>
                                        <p:attrNameLst>
                                          <p:attrName>ppt_h</p:attrName>
                                        </p:attrNameLst>
                                      </p:cBhvr>
                                      <p:tavLst>
                                        <p:tav tm="0">
                                          <p:val>
                                            <p:fltVal val="0"/>
                                          </p:val>
                                        </p:tav>
                                        <p:tav tm="100000">
                                          <p:val>
                                            <p:strVal val="#ppt_h"/>
                                          </p:val>
                                        </p:tav>
                                      </p:tavLst>
                                    </p:anim>
                                    <p:animEffect transition="in" filter="fade">
                                      <p:cBhvr>
                                        <p:cTn id="70" dur="500"/>
                                        <p:tgtEl>
                                          <p:spTgt spid="61"/>
                                        </p:tgtEl>
                                      </p:cBhvr>
                                    </p:animEffect>
                                  </p:childTnLst>
                                </p:cTn>
                              </p:par>
                              <p:par>
                                <p:cTn id="71" presetID="53" presetClass="entr" presetSubtype="16"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p:cTn id="73" dur="500" fill="hold"/>
                                        <p:tgtEl>
                                          <p:spTgt spid="70"/>
                                        </p:tgtEl>
                                        <p:attrNameLst>
                                          <p:attrName>ppt_w</p:attrName>
                                        </p:attrNameLst>
                                      </p:cBhvr>
                                      <p:tavLst>
                                        <p:tav tm="0">
                                          <p:val>
                                            <p:fltVal val="0"/>
                                          </p:val>
                                        </p:tav>
                                        <p:tav tm="100000">
                                          <p:val>
                                            <p:strVal val="#ppt_w"/>
                                          </p:val>
                                        </p:tav>
                                      </p:tavLst>
                                    </p:anim>
                                    <p:anim calcmode="lin" valueType="num">
                                      <p:cBhvr>
                                        <p:cTn id="74" dur="500" fill="hold"/>
                                        <p:tgtEl>
                                          <p:spTgt spid="70"/>
                                        </p:tgtEl>
                                        <p:attrNameLst>
                                          <p:attrName>ppt_h</p:attrName>
                                        </p:attrNameLst>
                                      </p:cBhvr>
                                      <p:tavLst>
                                        <p:tav tm="0">
                                          <p:val>
                                            <p:fltVal val="0"/>
                                          </p:val>
                                        </p:tav>
                                        <p:tav tm="100000">
                                          <p:val>
                                            <p:strVal val="#ppt_h"/>
                                          </p:val>
                                        </p:tav>
                                      </p:tavLst>
                                    </p:anim>
                                    <p:animEffect transition="in" filter="fade">
                                      <p:cBhvr>
                                        <p:cTn id="75" dur="500"/>
                                        <p:tgtEl>
                                          <p:spTgt spid="70"/>
                                        </p:tgtEl>
                                      </p:cBhvr>
                                    </p:animEffect>
                                  </p:childTnLst>
                                </p:cTn>
                              </p:par>
                              <p:par>
                                <p:cTn id="76" presetID="53" presetClass="entr" presetSubtype="16" fill="hold" nodeType="withEffect">
                                  <p:stCondLst>
                                    <p:cond delay="0"/>
                                  </p:stCondLst>
                                  <p:childTnLst>
                                    <p:set>
                                      <p:cBhvr>
                                        <p:cTn id="77" dur="1" fill="hold">
                                          <p:stCondLst>
                                            <p:cond delay="0"/>
                                          </p:stCondLst>
                                        </p:cTn>
                                        <p:tgtEl>
                                          <p:spTgt spid="73"/>
                                        </p:tgtEl>
                                        <p:attrNameLst>
                                          <p:attrName>style.visibility</p:attrName>
                                        </p:attrNameLst>
                                      </p:cBhvr>
                                      <p:to>
                                        <p:strVal val="visible"/>
                                      </p:to>
                                    </p:set>
                                    <p:anim calcmode="lin" valueType="num">
                                      <p:cBhvr>
                                        <p:cTn id="78" dur="500" fill="hold"/>
                                        <p:tgtEl>
                                          <p:spTgt spid="73"/>
                                        </p:tgtEl>
                                        <p:attrNameLst>
                                          <p:attrName>ppt_w</p:attrName>
                                        </p:attrNameLst>
                                      </p:cBhvr>
                                      <p:tavLst>
                                        <p:tav tm="0">
                                          <p:val>
                                            <p:fltVal val="0"/>
                                          </p:val>
                                        </p:tav>
                                        <p:tav tm="100000">
                                          <p:val>
                                            <p:strVal val="#ppt_w"/>
                                          </p:val>
                                        </p:tav>
                                      </p:tavLst>
                                    </p:anim>
                                    <p:anim calcmode="lin" valueType="num">
                                      <p:cBhvr>
                                        <p:cTn id="79" dur="500" fill="hold"/>
                                        <p:tgtEl>
                                          <p:spTgt spid="73"/>
                                        </p:tgtEl>
                                        <p:attrNameLst>
                                          <p:attrName>ppt_h</p:attrName>
                                        </p:attrNameLst>
                                      </p:cBhvr>
                                      <p:tavLst>
                                        <p:tav tm="0">
                                          <p:val>
                                            <p:fltVal val="0"/>
                                          </p:val>
                                        </p:tav>
                                        <p:tav tm="100000">
                                          <p:val>
                                            <p:strVal val="#ppt_h"/>
                                          </p:val>
                                        </p:tav>
                                      </p:tavLst>
                                    </p:anim>
                                    <p:animEffect transition="in" filter="fade">
                                      <p:cBhvr>
                                        <p:cTn id="80" dur="500"/>
                                        <p:tgtEl>
                                          <p:spTgt spid="73"/>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 calcmode="lin" valueType="num">
                                      <p:cBhvr>
                                        <p:cTn id="83" dur="500" fill="hold"/>
                                        <p:tgtEl>
                                          <p:spTgt spid="62"/>
                                        </p:tgtEl>
                                        <p:attrNameLst>
                                          <p:attrName>ppt_w</p:attrName>
                                        </p:attrNameLst>
                                      </p:cBhvr>
                                      <p:tavLst>
                                        <p:tav tm="0">
                                          <p:val>
                                            <p:fltVal val="0"/>
                                          </p:val>
                                        </p:tav>
                                        <p:tav tm="100000">
                                          <p:val>
                                            <p:strVal val="#ppt_w"/>
                                          </p:val>
                                        </p:tav>
                                      </p:tavLst>
                                    </p:anim>
                                    <p:anim calcmode="lin" valueType="num">
                                      <p:cBhvr>
                                        <p:cTn id="84" dur="500" fill="hold"/>
                                        <p:tgtEl>
                                          <p:spTgt spid="62"/>
                                        </p:tgtEl>
                                        <p:attrNameLst>
                                          <p:attrName>ppt_h</p:attrName>
                                        </p:attrNameLst>
                                      </p:cBhvr>
                                      <p:tavLst>
                                        <p:tav tm="0">
                                          <p:val>
                                            <p:fltVal val="0"/>
                                          </p:val>
                                        </p:tav>
                                        <p:tav tm="100000">
                                          <p:val>
                                            <p:strVal val="#ppt_h"/>
                                          </p:val>
                                        </p:tav>
                                      </p:tavLst>
                                    </p:anim>
                                    <p:animEffect transition="in" filter="fade">
                                      <p:cBhvr>
                                        <p:cTn id="85" dur="500"/>
                                        <p:tgtEl>
                                          <p:spTgt spid="6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37" grpId="0"/>
      <p:bldP spid="38" grpId="0"/>
      <p:bldP spid="47" grpId="0" animBg="1"/>
      <p:bldP spid="50" grpId="0"/>
      <p:bldP spid="51" grpId="0" animBg="1"/>
      <p:bldP spid="55" grpId="0"/>
      <p:bldP spid="58" grpId="0" animBg="1"/>
      <p:bldP spid="61" grpId="0" animBg="1"/>
      <p:bldP spid="62"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271618" y="79424"/>
            <a:ext cx="6190632" cy="369332"/>
          </a:xfrm>
          <a:prstGeom prst="rect">
            <a:avLst/>
          </a:prstGeom>
          <a:noFill/>
        </p:spPr>
        <p:txBody>
          <a:bodyPr wrap="square" rtlCol="0">
            <a:spAutoFit/>
          </a:bodyPr>
          <a:lstStyle/>
          <a:p>
            <a:pPr algn="ctr"/>
            <a:r>
              <a:rPr lang="es-CO" dirty="0">
                <a:latin typeface="Century Gothic" panose="020B0502020202020204" pitchFamily="34" charset="0"/>
              </a:rPr>
              <a:t>ELECCIÓN DEL MODELO Y SU RELEVANCIA</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0" y="1359427"/>
            <a:ext cx="2031295" cy="276999"/>
          </a:xfrm>
          <a:prstGeom prst="rect">
            <a:avLst/>
          </a:prstGeom>
          <a:noFill/>
        </p:spPr>
        <p:txBody>
          <a:bodyPr wrap="square" rtlCol="0">
            <a:spAutoFit/>
          </a:bodyPr>
          <a:lstStyle/>
          <a:p>
            <a:pPr algn="ctr"/>
            <a:r>
              <a:rPr lang="es-CO" sz="1200" dirty="0">
                <a:latin typeface="Century Gothic" panose="020B0502020202020204" pitchFamily="34" charset="0"/>
              </a:rPr>
              <a:t>Definición Modelo</a:t>
            </a:r>
          </a:p>
        </p:txBody>
      </p:sp>
      <p:sp>
        <p:nvSpPr>
          <p:cNvPr id="41" name="Abrir llave 40">
            <a:extLst>
              <a:ext uri="{FF2B5EF4-FFF2-40B4-BE49-F238E27FC236}">
                <a16:creationId xmlns:a16="http://schemas.microsoft.com/office/drawing/2014/main" id="{0B6C5648-1FA9-4301-B390-7A459F7BE6F8}"/>
              </a:ext>
            </a:extLst>
          </p:cNvPr>
          <p:cNvSpPr/>
          <p:nvPr/>
        </p:nvSpPr>
        <p:spPr>
          <a:xfrm>
            <a:off x="4280009" y="711202"/>
            <a:ext cx="532971" cy="276514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8" y="271974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p:txBody>
          <a:bodyPr/>
          <a:lstStyle/>
          <a:p>
            <a:fld id="{90942A47-AFBE-4F3B-84A3-BFF15DF95654}" type="slidenum">
              <a:rPr lang="es-CO" smtClean="0"/>
              <a:t>18</a:t>
            </a:fld>
            <a:endParaRPr lang="es-CO"/>
          </a:p>
        </p:txBody>
      </p:sp>
      <p:pic>
        <p:nvPicPr>
          <p:cNvPr id="14" name="Imagen 13">
            <a:extLst>
              <a:ext uri="{FF2B5EF4-FFF2-40B4-BE49-F238E27FC236}">
                <a16:creationId xmlns:a16="http://schemas.microsoft.com/office/drawing/2014/main" id="{5F55078D-D15D-43C8-AD2E-37A61A5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48" y="1687542"/>
            <a:ext cx="1080000" cy="1080000"/>
          </a:xfrm>
          <a:prstGeom prst="rect">
            <a:avLst/>
          </a:prstGeom>
        </p:spPr>
      </p:pic>
      <p:pic>
        <p:nvPicPr>
          <p:cNvPr id="7" name="Imagen 6">
            <a:extLst>
              <a:ext uri="{FF2B5EF4-FFF2-40B4-BE49-F238E27FC236}">
                <a16:creationId xmlns:a16="http://schemas.microsoft.com/office/drawing/2014/main" id="{9F312882-5F1E-4069-922E-9D195D3F0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951" y="1636426"/>
            <a:ext cx="1080000" cy="1080000"/>
          </a:xfrm>
          <a:prstGeom prst="rect">
            <a:avLst/>
          </a:prstGeom>
        </p:spPr>
      </p:pic>
      <p:sp>
        <p:nvSpPr>
          <p:cNvPr id="34" name="CuadroTexto 33">
            <a:extLst>
              <a:ext uri="{FF2B5EF4-FFF2-40B4-BE49-F238E27FC236}">
                <a16:creationId xmlns:a16="http://schemas.microsoft.com/office/drawing/2014/main" id="{EA813D14-04E3-4D22-9711-49FCC949F8C0}"/>
              </a:ext>
            </a:extLst>
          </p:cNvPr>
          <p:cNvSpPr txBox="1"/>
          <p:nvPr/>
        </p:nvSpPr>
        <p:spPr>
          <a:xfrm>
            <a:off x="2373303" y="2716426"/>
            <a:ext cx="2031295" cy="276999"/>
          </a:xfrm>
          <a:prstGeom prst="rect">
            <a:avLst/>
          </a:prstGeom>
          <a:noFill/>
        </p:spPr>
        <p:txBody>
          <a:bodyPr wrap="square" rtlCol="0">
            <a:spAutoFit/>
          </a:bodyPr>
          <a:lstStyle/>
          <a:p>
            <a:pPr algn="ctr"/>
            <a:r>
              <a:rPr lang="es-CO" sz="1200" dirty="0">
                <a:latin typeface="Century Gothic" panose="020B0502020202020204" pitchFamily="34" charset="0"/>
              </a:rPr>
              <a:t>¿ Que modelo elegir ?</a:t>
            </a:r>
          </a:p>
        </p:txBody>
      </p:sp>
      <p:sp>
        <p:nvSpPr>
          <p:cNvPr id="35" name="Cheurón 15">
            <a:extLst>
              <a:ext uri="{FF2B5EF4-FFF2-40B4-BE49-F238E27FC236}">
                <a16:creationId xmlns:a16="http://schemas.microsoft.com/office/drawing/2014/main" id="{822E1CE4-2BA7-4E67-8D36-08B99ADEEF16}"/>
              </a:ext>
            </a:extLst>
          </p:cNvPr>
          <p:cNvSpPr/>
          <p:nvPr/>
        </p:nvSpPr>
        <p:spPr>
          <a:xfrm>
            <a:off x="1907509" y="1878745"/>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39" name="Imagen 38">
            <a:extLst>
              <a:ext uri="{FF2B5EF4-FFF2-40B4-BE49-F238E27FC236}">
                <a16:creationId xmlns:a16="http://schemas.microsoft.com/office/drawing/2014/main" id="{4E99988A-1074-44B2-B7FC-BF688376E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868" y="916426"/>
            <a:ext cx="720000" cy="720000"/>
          </a:xfrm>
          <a:prstGeom prst="rect">
            <a:avLst/>
          </a:prstGeom>
        </p:spPr>
      </p:pic>
      <p:pic>
        <p:nvPicPr>
          <p:cNvPr id="40" name="Imagen 39">
            <a:extLst>
              <a:ext uri="{FF2B5EF4-FFF2-40B4-BE49-F238E27FC236}">
                <a16:creationId xmlns:a16="http://schemas.microsoft.com/office/drawing/2014/main" id="{04FF6B2B-C0FB-4E5E-9BB3-47CA89773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1489" y="881408"/>
            <a:ext cx="720000" cy="720000"/>
          </a:xfrm>
          <a:prstGeom prst="rect">
            <a:avLst/>
          </a:prstGeom>
        </p:spPr>
      </p:pic>
      <p:pic>
        <p:nvPicPr>
          <p:cNvPr id="42" name="Imagen 41">
            <a:extLst>
              <a:ext uri="{FF2B5EF4-FFF2-40B4-BE49-F238E27FC236}">
                <a16:creationId xmlns:a16="http://schemas.microsoft.com/office/drawing/2014/main" id="{4D1FFE39-C491-4EF3-8FB0-36475F5F8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4204" y="890590"/>
            <a:ext cx="720000" cy="720000"/>
          </a:xfrm>
          <a:prstGeom prst="rect">
            <a:avLst/>
          </a:prstGeom>
        </p:spPr>
      </p:pic>
      <p:sp>
        <p:nvSpPr>
          <p:cNvPr id="43" name="CuadroTexto 42">
            <a:extLst>
              <a:ext uri="{FF2B5EF4-FFF2-40B4-BE49-F238E27FC236}">
                <a16:creationId xmlns:a16="http://schemas.microsoft.com/office/drawing/2014/main" id="{FEFB9C36-B7BA-41D5-A3FB-510B0CAC2073}"/>
              </a:ext>
            </a:extLst>
          </p:cNvPr>
          <p:cNvSpPr txBox="1"/>
          <p:nvPr/>
        </p:nvSpPr>
        <p:spPr>
          <a:xfrm>
            <a:off x="5661560" y="1630118"/>
            <a:ext cx="1545807" cy="461665"/>
          </a:xfrm>
          <a:prstGeom prst="rect">
            <a:avLst/>
          </a:prstGeom>
          <a:noFill/>
        </p:spPr>
        <p:txBody>
          <a:bodyPr wrap="square" rtlCol="0">
            <a:spAutoFit/>
          </a:bodyPr>
          <a:lstStyle/>
          <a:p>
            <a:pPr algn="ctr"/>
            <a:r>
              <a:rPr lang="es-CO" sz="1200" dirty="0">
                <a:latin typeface="Century Gothic" panose="020B0502020202020204" pitchFamily="34" charset="0"/>
              </a:rPr>
              <a:t>Asimetría hacia la derecha</a:t>
            </a:r>
          </a:p>
        </p:txBody>
      </p:sp>
      <p:sp>
        <p:nvSpPr>
          <p:cNvPr id="45" name="CuadroTexto 44">
            <a:extLst>
              <a:ext uri="{FF2B5EF4-FFF2-40B4-BE49-F238E27FC236}">
                <a16:creationId xmlns:a16="http://schemas.microsoft.com/office/drawing/2014/main" id="{DF1158E0-F776-451B-AA2E-812AA65930B8}"/>
              </a:ext>
            </a:extLst>
          </p:cNvPr>
          <p:cNvSpPr txBox="1"/>
          <p:nvPr/>
        </p:nvSpPr>
        <p:spPr>
          <a:xfrm>
            <a:off x="7347804" y="1636426"/>
            <a:ext cx="1545807" cy="461665"/>
          </a:xfrm>
          <a:prstGeom prst="rect">
            <a:avLst/>
          </a:prstGeom>
          <a:noFill/>
        </p:spPr>
        <p:txBody>
          <a:bodyPr wrap="square" rtlCol="0">
            <a:spAutoFit/>
          </a:bodyPr>
          <a:lstStyle/>
          <a:p>
            <a:pPr algn="ctr"/>
            <a:r>
              <a:rPr lang="es-CO" sz="1200" dirty="0">
                <a:latin typeface="Century Gothic" panose="020B0502020202020204" pitchFamily="34" charset="0"/>
              </a:rPr>
              <a:t>Comportamiento no lineal</a:t>
            </a:r>
          </a:p>
        </p:txBody>
      </p:sp>
      <p:sp>
        <p:nvSpPr>
          <p:cNvPr id="48" name="CuadroTexto 47">
            <a:extLst>
              <a:ext uri="{FF2B5EF4-FFF2-40B4-BE49-F238E27FC236}">
                <a16:creationId xmlns:a16="http://schemas.microsoft.com/office/drawing/2014/main" id="{A65F7302-E84D-4D9C-81D8-B16F6D289FE9}"/>
              </a:ext>
            </a:extLst>
          </p:cNvPr>
          <p:cNvSpPr txBox="1"/>
          <p:nvPr/>
        </p:nvSpPr>
        <p:spPr>
          <a:xfrm>
            <a:off x="8941678" y="1659107"/>
            <a:ext cx="1545807" cy="276999"/>
          </a:xfrm>
          <a:prstGeom prst="rect">
            <a:avLst/>
          </a:prstGeom>
          <a:noFill/>
        </p:spPr>
        <p:txBody>
          <a:bodyPr wrap="square" rtlCol="0">
            <a:spAutoFit/>
          </a:bodyPr>
          <a:lstStyle/>
          <a:p>
            <a:pPr algn="ctr"/>
            <a:r>
              <a:rPr lang="es-CO" sz="1200" dirty="0">
                <a:latin typeface="Century Gothic" panose="020B0502020202020204" pitchFamily="34" charset="0"/>
              </a:rPr>
              <a:t>Outliers altos</a:t>
            </a:r>
          </a:p>
        </p:txBody>
      </p:sp>
      <p:pic>
        <p:nvPicPr>
          <p:cNvPr id="52" name="Imagen 51">
            <a:extLst>
              <a:ext uri="{FF2B5EF4-FFF2-40B4-BE49-F238E27FC236}">
                <a16:creationId xmlns:a16="http://schemas.microsoft.com/office/drawing/2014/main" id="{6ADDA63C-363C-47ED-96ED-8ACEB9D5F4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9660" y="1041074"/>
            <a:ext cx="360000" cy="360000"/>
          </a:xfrm>
          <a:prstGeom prst="rect">
            <a:avLst/>
          </a:prstGeom>
        </p:spPr>
      </p:pic>
      <p:sp>
        <p:nvSpPr>
          <p:cNvPr id="56" name="Explosión: 8 puntos 55">
            <a:extLst>
              <a:ext uri="{FF2B5EF4-FFF2-40B4-BE49-F238E27FC236}">
                <a16:creationId xmlns:a16="http://schemas.microsoft.com/office/drawing/2014/main" id="{173BCAA3-8737-4AE4-B05A-23997CB4E457}"/>
              </a:ext>
            </a:extLst>
          </p:cNvPr>
          <p:cNvSpPr/>
          <p:nvPr/>
        </p:nvSpPr>
        <p:spPr>
          <a:xfrm>
            <a:off x="9920857" y="655022"/>
            <a:ext cx="322021" cy="347451"/>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CuadroTexto 58">
            <a:extLst>
              <a:ext uri="{FF2B5EF4-FFF2-40B4-BE49-F238E27FC236}">
                <a16:creationId xmlns:a16="http://schemas.microsoft.com/office/drawing/2014/main" id="{584B33F3-F26A-473A-A522-94FF6A025865}"/>
              </a:ext>
            </a:extLst>
          </p:cNvPr>
          <p:cNvSpPr txBox="1"/>
          <p:nvPr/>
        </p:nvSpPr>
        <p:spPr>
          <a:xfrm>
            <a:off x="5418557" y="3059567"/>
            <a:ext cx="2031295" cy="461665"/>
          </a:xfrm>
          <a:prstGeom prst="rect">
            <a:avLst/>
          </a:prstGeom>
          <a:noFill/>
        </p:spPr>
        <p:txBody>
          <a:bodyPr wrap="square" rtlCol="0">
            <a:spAutoFit/>
          </a:bodyPr>
          <a:lstStyle/>
          <a:p>
            <a:pPr algn="ctr"/>
            <a:r>
              <a:rPr lang="es-CO" sz="1200" dirty="0">
                <a:latin typeface="Century Gothic" panose="020B0502020202020204" pitchFamily="34" charset="0"/>
              </a:rPr>
              <a:t>Se identifica dispersión alta de los datos.</a:t>
            </a:r>
          </a:p>
        </p:txBody>
      </p:sp>
      <p:pic>
        <p:nvPicPr>
          <p:cNvPr id="63" name="Imagen 62">
            <a:extLst>
              <a:ext uri="{FF2B5EF4-FFF2-40B4-BE49-F238E27FC236}">
                <a16:creationId xmlns:a16="http://schemas.microsoft.com/office/drawing/2014/main" id="{7C053308-EC03-405C-A996-1051986919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6526" y="2672618"/>
            <a:ext cx="360000" cy="360000"/>
          </a:xfrm>
          <a:prstGeom prst="rect">
            <a:avLst/>
          </a:prstGeom>
        </p:spPr>
      </p:pic>
      <p:pic>
        <p:nvPicPr>
          <p:cNvPr id="64" name="Imagen 63">
            <a:extLst>
              <a:ext uri="{FF2B5EF4-FFF2-40B4-BE49-F238E27FC236}">
                <a16:creationId xmlns:a16="http://schemas.microsoft.com/office/drawing/2014/main" id="{E3D5251D-8C72-40EB-B7A7-97098EDD5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7259" y="2312618"/>
            <a:ext cx="720000" cy="720000"/>
          </a:xfrm>
          <a:prstGeom prst="rect">
            <a:avLst/>
          </a:prstGeom>
        </p:spPr>
      </p:pic>
      <p:pic>
        <p:nvPicPr>
          <p:cNvPr id="66" name="Imagen 65">
            <a:extLst>
              <a:ext uri="{FF2B5EF4-FFF2-40B4-BE49-F238E27FC236}">
                <a16:creationId xmlns:a16="http://schemas.microsoft.com/office/drawing/2014/main" id="{375EEE4C-C34D-4244-89F1-0A90D7CAEC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5035" y="2294683"/>
            <a:ext cx="720000" cy="720000"/>
          </a:xfrm>
          <a:prstGeom prst="rect">
            <a:avLst/>
          </a:prstGeom>
        </p:spPr>
      </p:pic>
      <p:sp>
        <p:nvSpPr>
          <p:cNvPr id="68" name="CuadroTexto 67">
            <a:extLst>
              <a:ext uri="{FF2B5EF4-FFF2-40B4-BE49-F238E27FC236}">
                <a16:creationId xmlns:a16="http://schemas.microsoft.com/office/drawing/2014/main" id="{736898E5-FB8B-4C73-A3E8-C130DF2DCAF8}"/>
              </a:ext>
            </a:extLst>
          </p:cNvPr>
          <p:cNvSpPr txBox="1"/>
          <p:nvPr/>
        </p:nvSpPr>
        <p:spPr>
          <a:xfrm>
            <a:off x="7367274" y="3059567"/>
            <a:ext cx="2031295" cy="461665"/>
          </a:xfrm>
          <a:prstGeom prst="rect">
            <a:avLst/>
          </a:prstGeom>
          <a:noFill/>
        </p:spPr>
        <p:txBody>
          <a:bodyPr wrap="square" rtlCol="0">
            <a:spAutoFit/>
          </a:bodyPr>
          <a:lstStyle/>
          <a:p>
            <a:pPr algn="ctr"/>
            <a:r>
              <a:rPr lang="es-CO" sz="1200" dirty="0">
                <a:latin typeface="Century Gothic" panose="020B0502020202020204" pitchFamily="34" charset="0"/>
              </a:rPr>
              <a:t>Identificación de datos faltantes</a:t>
            </a:r>
          </a:p>
        </p:txBody>
      </p:sp>
      <p:pic>
        <p:nvPicPr>
          <p:cNvPr id="69" name="Imagen 68">
            <a:extLst>
              <a:ext uri="{FF2B5EF4-FFF2-40B4-BE49-F238E27FC236}">
                <a16:creationId xmlns:a16="http://schemas.microsoft.com/office/drawing/2014/main" id="{2137ADAF-A474-4449-92DE-EA4C06A6DF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9660" y="2312618"/>
            <a:ext cx="720000" cy="720000"/>
          </a:xfrm>
          <a:prstGeom prst="rect">
            <a:avLst/>
          </a:prstGeom>
        </p:spPr>
      </p:pic>
      <p:sp>
        <p:nvSpPr>
          <p:cNvPr id="71" name="CuadroTexto 70">
            <a:extLst>
              <a:ext uri="{FF2B5EF4-FFF2-40B4-BE49-F238E27FC236}">
                <a16:creationId xmlns:a16="http://schemas.microsoft.com/office/drawing/2014/main" id="{2DFB8886-A83A-40F9-90FC-67DB74602765}"/>
              </a:ext>
            </a:extLst>
          </p:cNvPr>
          <p:cNvSpPr txBox="1"/>
          <p:nvPr/>
        </p:nvSpPr>
        <p:spPr>
          <a:xfrm>
            <a:off x="9520212" y="3014683"/>
            <a:ext cx="1409645" cy="276999"/>
          </a:xfrm>
          <a:prstGeom prst="rect">
            <a:avLst/>
          </a:prstGeom>
          <a:noFill/>
        </p:spPr>
        <p:txBody>
          <a:bodyPr wrap="square" rtlCol="0">
            <a:spAutoFit/>
          </a:bodyPr>
          <a:lstStyle/>
          <a:p>
            <a:pPr algn="ctr"/>
            <a:r>
              <a:rPr lang="es-CO" sz="1200" dirty="0">
                <a:latin typeface="Century Gothic" panose="020B0502020202020204" pitchFamily="34" charset="0"/>
              </a:rPr>
              <a:t> Colinealidad</a:t>
            </a:r>
          </a:p>
        </p:txBody>
      </p:sp>
      <p:sp>
        <p:nvSpPr>
          <p:cNvPr id="72" name="Abrir llave 71">
            <a:extLst>
              <a:ext uri="{FF2B5EF4-FFF2-40B4-BE49-F238E27FC236}">
                <a16:creationId xmlns:a16="http://schemas.microsoft.com/office/drawing/2014/main" id="{08139AE2-4C20-438D-85BD-AD4496E7BEAF}"/>
              </a:ext>
            </a:extLst>
          </p:cNvPr>
          <p:cNvSpPr/>
          <p:nvPr/>
        </p:nvSpPr>
        <p:spPr>
          <a:xfrm rot="16200000">
            <a:off x="7893175" y="1076113"/>
            <a:ext cx="532971" cy="5342578"/>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9" name="Imagen 8">
            <a:extLst>
              <a:ext uri="{FF2B5EF4-FFF2-40B4-BE49-F238E27FC236}">
                <a16:creationId xmlns:a16="http://schemas.microsoft.com/office/drawing/2014/main" id="{B7EC31FE-7848-4BC1-91EB-DD4751CCE6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4214" y="4430430"/>
            <a:ext cx="1080000" cy="1080000"/>
          </a:xfrm>
          <a:prstGeom prst="rect">
            <a:avLst/>
          </a:prstGeom>
        </p:spPr>
      </p:pic>
      <p:sp>
        <p:nvSpPr>
          <p:cNvPr id="75" name="CuadroTexto 74">
            <a:extLst>
              <a:ext uri="{FF2B5EF4-FFF2-40B4-BE49-F238E27FC236}">
                <a16:creationId xmlns:a16="http://schemas.microsoft.com/office/drawing/2014/main" id="{1283AA13-3A74-4EED-97D8-7052C20E4D31}"/>
              </a:ext>
            </a:extLst>
          </p:cNvPr>
          <p:cNvSpPr txBox="1"/>
          <p:nvPr/>
        </p:nvSpPr>
        <p:spPr>
          <a:xfrm>
            <a:off x="5108566" y="5632208"/>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76" name="CuadroTexto 75">
            <a:extLst>
              <a:ext uri="{FF2B5EF4-FFF2-40B4-BE49-F238E27FC236}">
                <a16:creationId xmlns:a16="http://schemas.microsoft.com/office/drawing/2014/main" id="{032BED6D-5B76-448E-8F72-2290240649F7}"/>
              </a:ext>
            </a:extLst>
          </p:cNvPr>
          <p:cNvSpPr txBox="1"/>
          <p:nvPr/>
        </p:nvSpPr>
        <p:spPr>
          <a:xfrm>
            <a:off x="7573515" y="4161427"/>
            <a:ext cx="3893393" cy="2308324"/>
          </a:xfrm>
          <a:prstGeom prst="rect">
            <a:avLst/>
          </a:prstGeom>
          <a:noFill/>
          <a:ln>
            <a:solidFill>
              <a:schemeClr val="tx1"/>
            </a:solidFill>
          </a:ln>
        </p:spPr>
        <p:txBody>
          <a:bodyPr wrap="square" rtlCol="0">
            <a:spAutoFit/>
          </a:bodyPr>
          <a:lstStyle/>
          <a:p>
            <a:pPr marL="228600" indent="-228600">
              <a:buFont typeface="+mj-lt"/>
              <a:buAutoNum type="arabicPeriod"/>
            </a:pPr>
            <a:r>
              <a:rPr lang="es-CO" sz="1200" dirty="0">
                <a:latin typeface="Century Gothic" panose="020B0502020202020204" pitchFamily="34" charset="0"/>
              </a:rPr>
              <a:t>Modelos lineales no son adecuados</a:t>
            </a:r>
          </a:p>
          <a:p>
            <a:pPr marL="228600" indent="-228600">
              <a:buFont typeface="+mj-lt"/>
              <a:buAutoNum type="arabicPeriod"/>
            </a:pPr>
            <a:endParaRPr lang="es-CO" sz="1200" dirty="0">
              <a:latin typeface="Century Gothic" panose="020B0502020202020204" pitchFamily="34" charset="0"/>
            </a:endParaRPr>
          </a:p>
          <a:p>
            <a:pPr marL="228600" indent="-228600">
              <a:buFont typeface="+mj-lt"/>
              <a:buAutoNum type="arabicPeriod"/>
            </a:pPr>
            <a:r>
              <a:rPr lang="es-CO" sz="1200" dirty="0">
                <a:latin typeface="Century Gothic" panose="020B0502020202020204" pitchFamily="34" charset="0"/>
              </a:rPr>
              <a:t>Adaptable a nuevos datos de la empresa, generalizable</a:t>
            </a:r>
          </a:p>
          <a:p>
            <a:pPr marL="228600" indent="-228600">
              <a:buFont typeface="+mj-lt"/>
              <a:buAutoNum type="arabicPeriod"/>
            </a:pPr>
            <a:endParaRPr lang="es-CO" sz="1200" dirty="0">
              <a:latin typeface="Century Gothic" panose="020B0502020202020204" pitchFamily="34" charset="0"/>
            </a:endParaRPr>
          </a:p>
          <a:p>
            <a:pPr marL="228600" indent="-228600">
              <a:buFont typeface="+mj-lt"/>
              <a:buAutoNum type="arabicPeriod"/>
            </a:pPr>
            <a:r>
              <a:rPr lang="es-CO" sz="1200" dirty="0">
                <a:latin typeface="Century Gothic" panose="020B0502020202020204" pitchFamily="34" charset="0"/>
              </a:rPr>
              <a:t>Manejo de colinealidad</a:t>
            </a:r>
          </a:p>
          <a:p>
            <a:pPr marL="228600" indent="-228600">
              <a:buFont typeface="+mj-lt"/>
              <a:buAutoNum type="arabicPeriod"/>
            </a:pPr>
            <a:endParaRPr lang="es-CO" sz="1200" dirty="0">
              <a:latin typeface="Century Gothic" panose="020B0502020202020204" pitchFamily="34" charset="0"/>
            </a:endParaRPr>
          </a:p>
          <a:p>
            <a:pPr marL="228600" indent="-228600">
              <a:buFont typeface="+mj-lt"/>
              <a:buAutoNum type="arabicPeriod"/>
            </a:pPr>
            <a:r>
              <a:rPr lang="es-CO" sz="1200" dirty="0">
                <a:latin typeface="Century Gothic" panose="020B0502020202020204" pitchFamily="34" charset="0"/>
              </a:rPr>
              <a:t>Se ajusta a la imputación lógica que se pretende hacer</a:t>
            </a:r>
          </a:p>
          <a:p>
            <a:pPr marL="228600" indent="-228600">
              <a:buFont typeface="+mj-lt"/>
              <a:buAutoNum type="arabicPeriod"/>
            </a:pPr>
            <a:endParaRPr lang="es-CO" sz="1200" dirty="0">
              <a:latin typeface="Century Gothic" panose="020B0502020202020204" pitchFamily="34" charset="0"/>
            </a:endParaRPr>
          </a:p>
          <a:p>
            <a:pPr marL="228600" indent="-228600">
              <a:buFont typeface="+mj-lt"/>
              <a:buAutoNum type="arabicPeriod"/>
            </a:pPr>
            <a:r>
              <a:rPr lang="es-CO" sz="1200" dirty="0">
                <a:latin typeface="Century Gothic" panose="020B0502020202020204" pitchFamily="34" charset="0"/>
              </a:rPr>
              <a:t>Modelo robusto antes valores atípicos y distribuciones sesgadas</a:t>
            </a:r>
          </a:p>
        </p:txBody>
      </p:sp>
      <p:sp>
        <p:nvSpPr>
          <p:cNvPr id="77" name="Cheurón 15">
            <a:extLst>
              <a:ext uri="{FF2B5EF4-FFF2-40B4-BE49-F238E27FC236}">
                <a16:creationId xmlns:a16="http://schemas.microsoft.com/office/drawing/2014/main" id="{7CD8478E-7FD9-4E2B-851E-1E2A0C2C95BF}"/>
              </a:ext>
            </a:extLst>
          </p:cNvPr>
          <p:cNvSpPr/>
          <p:nvPr/>
        </p:nvSpPr>
        <p:spPr>
          <a:xfrm>
            <a:off x="6932318" y="4844252"/>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136881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34" grpId="0"/>
      <p:bldP spid="35" grpId="0" animBg="1"/>
      <p:bldP spid="43" grpId="0"/>
      <p:bldP spid="45" grpId="0"/>
      <p:bldP spid="48" grpId="0"/>
      <p:bldP spid="56" grpId="0" animBg="1"/>
      <p:bldP spid="59" grpId="0"/>
      <p:bldP spid="68" grpId="0"/>
      <p:bldP spid="71" grpId="0"/>
      <p:bldP spid="72" grpId="0" animBg="1"/>
      <p:bldP spid="75" grpId="0"/>
      <p:bldP spid="76" grpId="0" animBg="1"/>
      <p:bldP spid="7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1620305" y="52319"/>
            <a:ext cx="9150233" cy="369332"/>
          </a:xfrm>
          <a:prstGeom prst="rect">
            <a:avLst/>
          </a:prstGeom>
          <a:noFill/>
        </p:spPr>
        <p:txBody>
          <a:bodyPr wrap="square" rtlCol="0">
            <a:spAutoFit/>
          </a:bodyPr>
          <a:lstStyle/>
          <a:p>
            <a:pPr algn="ctr"/>
            <a:r>
              <a:rPr lang="es-CO" dirty="0">
                <a:latin typeface="Century Gothic" panose="020B0502020202020204" pitchFamily="34" charset="0"/>
              </a:rPr>
              <a:t>PIPELINE PARA ENTRENAR EL MODELO RANDOM FOREST ABORDAJE OBJ 3</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66378" y="2540967"/>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8" y="390128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a:xfrm>
            <a:off x="8585200" y="6413451"/>
            <a:ext cx="2743200" cy="365125"/>
          </a:xfrm>
        </p:spPr>
        <p:txBody>
          <a:bodyPr/>
          <a:lstStyle/>
          <a:p>
            <a:fld id="{90942A47-AFBE-4F3B-84A3-BFF15DF95654}" type="slidenum">
              <a:rPr lang="es-CO" smtClean="0"/>
              <a:t>19</a:t>
            </a:fld>
            <a:endParaRPr lang="es-CO"/>
          </a:p>
        </p:txBody>
      </p:sp>
      <p:pic>
        <p:nvPicPr>
          <p:cNvPr id="31" name="Imagen 30">
            <a:extLst>
              <a:ext uri="{FF2B5EF4-FFF2-40B4-BE49-F238E27FC236}">
                <a16:creationId xmlns:a16="http://schemas.microsoft.com/office/drawing/2014/main" id="{EE718B10-BA73-4980-B853-BF71A56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5" y="2821289"/>
            <a:ext cx="1080000" cy="1080000"/>
          </a:xfrm>
          <a:prstGeom prst="rect">
            <a:avLst/>
          </a:prstGeom>
        </p:spPr>
      </p:pic>
      <p:sp>
        <p:nvSpPr>
          <p:cNvPr id="32" name="Abrir llave 31">
            <a:extLst>
              <a:ext uri="{FF2B5EF4-FFF2-40B4-BE49-F238E27FC236}">
                <a16:creationId xmlns:a16="http://schemas.microsoft.com/office/drawing/2014/main" id="{5F6F5F69-BA77-4F62-9691-CF1041C8E7E8}"/>
              </a:ext>
            </a:extLst>
          </p:cNvPr>
          <p:cNvSpPr/>
          <p:nvPr/>
        </p:nvSpPr>
        <p:spPr>
          <a:xfrm>
            <a:off x="1909476" y="448756"/>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37" name="CuadroTexto 36">
            <a:extLst>
              <a:ext uri="{FF2B5EF4-FFF2-40B4-BE49-F238E27FC236}">
                <a16:creationId xmlns:a16="http://schemas.microsoft.com/office/drawing/2014/main" id="{FECD4100-CE28-4230-B0E5-34A2EBDE2FF8}"/>
              </a:ext>
            </a:extLst>
          </p:cNvPr>
          <p:cNvSpPr txBox="1"/>
          <p:nvPr/>
        </p:nvSpPr>
        <p:spPr>
          <a:xfrm>
            <a:off x="3061013" y="5527708"/>
            <a:ext cx="6227597" cy="1015663"/>
          </a:xfrm>
          <a:prstGeom prst="rect">
            <a:avLst/>
          </a:prstGeom>
          <a:noFill/>
        </p:spPr>
        <p:txBody>
          <a:bodyPr wrap="square" rtlCol="0">
            <a:spAutoFit/>
          </a:bodyPr>
          <a:lstStyle/>
          <a:p>
            <a:pPr marL="228600" indent="-228600" algn="ctr">
              <a:buFont typeface="+mj-lt"/>
              <a:buAutoNum type="arabicPeriod"/>
            </a:pPr>
            <a:r>
              <a:rPr lang="es-CO" sz="1200" dirty="0">
                <a:latin typeface="Century Gothic" panose="020B0502020202020204" pitchFamily="34" charset="0"/>
              </a:rPr>
              <a:t>Anteriormente se entrenó con RandomizedSearch para la búsqueda de mejores hiperparametros</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Se graficó la importancia de las características para evaluar cuales eran las mas relevantes</a:t>
            </a:r>
          </a:p>
        </p:txBody>
      </p:sp>
      <p:pic>
        <p:nvPicPr>
          <p:cNvPr id="8" name="Imagen 7">
            <a:extLst>
              <a:ext uri="{FF2B5EF4-FFF2-40B4-BE49-F238E27FC236}">
                <a16:creationId xmlns:a16="http://schemas.microsoft.com/office/drawing/2014/main" id="{D7205982-340F-4A93-97F2-14D8C639DFC8}"/>
              </a:ext>
            </a:extLst>
          </p:cNvPr>
          <p:cNvPicPr>
            <a:picLocks noChangeAspect="1"/>
          </p:cNvPicPr>
          <p:nvPr/>
        </p:nvPicPr>
        <p:blipFill>
          <a:blip r:embed="rId3"/>
          <a:stretch>
            <a:fillRect/>
          </a:stretch>
        </p:blipFill>
        <p:spPr>
          <a:xfrm>
            <a:off x="2494425" y="2453202"/>
            <a:ext cx="7360775" cy="1974865"/>
          </a:xfrm>
          <a:prstGeom prst="round2DiagRect">
            <a:avLst>
              <a:gd name="adj1" fmla="val 0"/>
              <a:gd name="adj2" fmla="val 15653"/>
            </a:avLst>
          </a:prstGeom>
          <a:ln w="88900" cap="sq">
            <a:solidFill>
              <a:srgbClr val="FFFFFF"/>
            </a:solidFill>
            <a:miter lim="800000"/>
          </a:ln>
          <a:effectLst>
            <a:outerShdw blurRad="254000" algn="tl" rotWithShape="0">
              <a:srgbClr val="000000">
                <a:alpha val="43000"/>
              </a:srgbClr>
            </a:outerShdw>
          </a:effectLst>
        </p:spPr>
      </p:pic>
      <p:pic>
        <p:nvPicPr>
          <p:cNvPr id="11" name="Imagen 10">
            <a:extLst>
              <a:ext uri="{FF2B5EF4-FFF2-40B4-BE49-F238E27FC236}">
                <a16:creationId xmlns:a16="http://schemas.microsoft.com/office/drawing/2014/main" id="{A28566F1-AAFC-48D0-825E-9E323ED2CB52}"/>
              </a:ext>
            </a:extLst>
          </p:cNvPr>
          <p:cNvPicPr>
            <a:picLocks noChangeAspect="1"/>
          </p:cNvPicPr>
          <p:nvPr/>
        </p:nvPicPr>
        <p:blipFill>
          <a:blip r:embed="rId4"/>
          <a:stretch>
            <a:fillRect/>
          </a:stretch>
        </p:blipFill>
        <p:spPr>
          <a:xfrm>
            <a:off x="2513844" y="4685072"/>
            <a:ext cx="7341356" cy="6287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Imagen 12">
            <a:extLst>
              <a:ext uri="{FF2B5EF4-FFF2-40B4-BE49-F238E27FC236}">
                <a16:creationId xmlns:a16="http://schemas.microsoft.com/office/drawing/2014/main" id="{3C1157F7-DB37-4DAE-8CAE-9C9402791793}"/>
              </a:ext>
            </a:extLst>
          </p:cNvPr>
          <p:cNvPicPr>
            <a:picLocks noChangeAspect="1"/>
          </p:cNvPicPr>
          <p:nvPr/>
        </p:nvPicPr>
        <p:blipFill>
          <a:blip r:embed="rId5"/>
          <a:stretch>
            <a:fillRect/>
          </a:stretch>
        </p:blipFill>
        <p:spPr>
          <a:xfrm>
            <a:off x="2494425" y="657416"/>
            <a:ext cx="7360775" cy="15058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Imagen 15">
            <a:extLst>
              <a:ext uri="{FF2B5EF4-FFF2-40B4-BE49-F238E27FC236}">
                <a16:creationId xmlns:a16="http://schemas.microsoft.com/office/drawing/2014/main" id="{9D00951C-7D97-4428-BB1F-65215DA88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8400" y="804639"/>
            <a:ext cx="360000" cy="360000"/>
          </a:xfrm>
          <a:prstGeom prst="rect">
            <a:avLst/>
          </a:prstGeom>
        </p:spPr>
      </p:pic>
      <p:sp>
        <p:nvSpPr>
          <p:cNvPr id="44" name="Cheurón 15">
            <a:extLst>
              <a:ext uri="{FF2B5EF4-FFF2-40B4-BE49-F238E27FC236}">
                <a16:creationId xmlns:a16="http://schemas.microsoft.com/office/drawing/2014/main" id="{98E53469-290C-4DE5-B3EE-D2794675D5C5}"/>
              </a:ext>
            </a:extLst>
          </p:cNvPr>
          <p:cNvSpPr/>
          <p:nvPr/>
        </p:nvSpPr>
        <p:spPr>
          <a:xfrm rot="5400000">
            <a:off x="11058400" y="1230322"/>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8" name="Imagen 17">
            <a:extLst>
              <a:ext uri="{FF2B5EF4-FFF2-40B4-BE49-F238E27FC236}">
                <a16:creationId xmlns:a16="http://schemas.microsoft.com/office/drawing/2014/main" id="{ABB68D4A-5AA9-43DA-8934-DBBBB2D082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8400" y="1476005"/>
            <a:ext cx="360000" cy="360000"/>
          </a:xfrm>
          <a:prstGeom prst="rect">
            <a:avLst/>
          </a:prstGeom>
        </p:spPr>
      </p:pic>
      <p:sp>
        <p:nvSpPr>
          <p:cNvPr id="47" name="Cheurón 15">
            <a:extLst>
              <a:ext uri="{FF2B5EF4-FFF2-40B4-BE49-F238E27FC236}">
                <a16:creationId xmlns:a16="http://schemas.microsoft.com/office/drawing/2014/main" id="{C11A4FD8-D1BF-4CFC-B304-682C3E4A2A1F}"/>
              </a:ext>
            </a:extLst>
          </p:cNvPr>
          <p:cNvSpPr/>
          <p:nvPr/>
        </p:nvSpPr>
        <p:spPr>
          <a:xfrm rot="5400000">
            <a:off x="11064667" y="1901688"/>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20" name="Imagen 19">
            <a:extLst>
              <a:ext uri="{FF2B5EF4-FFF2-40B4-BE49-F238E27FC236}">
                <a16:creationId xmlns:a16="http://schemas.microsoft.com/office/drawing/2014/main" id="{6794CF13-7A46-4352-84CC-1CB69F9E83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6305" y="2163229"/>
            <a:ext cx="360000" cy="360000"/>
          </a:xfrm>
          <a:prstGeom prst="rect">
            <a:avLst/>
          </a:prstGeom>
        </p:spPr>
      </p:pic>
      <p:pic>
        <p:nvPicPr>
          <p:cNvPr id="22" name="Imagen 21">
            <a:extLst>
              <a:ext uri="{FF2B5EF4-FFF2-40B4-BE49-F238E27FC236}">
                <a16:creationId xmlns:a16="http://schemas.microsoft.com/office/drawing/2014/main" id="{A42120E9-5442-408D-B176-5A334FE2DC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5200" y="4907638"/>
            <a:ext cx="360000" cy="360000"/>
          </a:xfrm>
          <a:prstGeom prst="rect">
            <a:avLst/>
          </a:prstGeom>
        </p:spPr>
      </p:pic>
      <p:pic>
        <p:nvPicPr>
          <p:cNvPr id="24" name="Imagen 23">
            <a:extLst>
              <a:ext uri="{FF2B5EF4-FFF2-40B4-BE49-F238E27FC236}">
                <a16:creationId xmlns:a16="http://schemas.microsoft.com/office/drawing/2014/main" id="{493582DD-86EA-41CC-8098-469C1DC5A9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62250" y="2499466"/>
            <a:ext cx="360000" cy="360000"/>
          </a:xfrm>
          <a:prstGeom prst="rect">
            <a:avLst/>
          </a:prstGeom>
        </p:spPr>
      </p:pic>
      <p:pic>
        <p:nvPicPr>
          <p:cNvPr id="26" name="Imagen 25">
            <a:extLst>
              <a:ext uri="{FF2B5EF4-FFF2-40B4-BE49-F238E27FC236}">
                <a16:creationId xmlns:a16="http://schemas.microsoft.com/office/drawing/2014/main" id="{4C4D9077-F8D1-4743-8455-67CA5E858A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5200" y="657416"/>
            <a:ext cx="360000" cy="360000"/>
          </a:xfrm>
          <a:prstGeom prst="rect">
            <a:avLst/>
          </a:prstGeom>
        </p:spPr>
      </p:pic>
    </p:spTree>
    <p:extLst>
      <p:ext uri="{BB962C8B-B14F-4D97-AF65-F5344CB8AC3E}">
        <p14:creationId xmlns:p14="http://schemas.microsoft.com/office/powerpoint/2010/main" val="214729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32" grpId="0" animBg="1"/>
      <p:bldP spid="37" grpId="0"/>
      <p:bldP spid="44"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1D99BE-ECBF-4B8F-B930-7169F9E8FB61}"/>
              </a:ext>
            </a:extLst>
          </p:cNvPr>
          <p:cNvSpPr>
            <a:spLocks noGrp="1"/>
          </p:cNvSpPr>
          <p:nvPr>
            <p:ph type="sldNum" sz="quarter" idx="12"/>
          </p:nvPr>
        </p:nvSpPr>
        <p:spPr/>
        <p:txBody>
          <a:bodyPr/>
          <a:lstStyle/>
          <a:p>
            <a:fld id="{90942A47-AFBE-4F3B-84A3-BFF15DF95654}" type="slidenum">
              <a:rPr lang="es-CO" smtClean="0"/>
              <a:t>2</a:t>
            </a:fld>
            <a:endParaRPr lang="es-CO"/>
          </a:p>
        </p:txBody>
      </p:sp>
      <p:sp>
        <p:nvSpPr>
          <p:cNvPr id="3" name="Título 1">
            <a:extLst>
              <a:ext uri="{FF2B5EF4-FFF2-40B4-BE49-F238E27FC236}">
                <a16:creationId xmlns:a16="http://schemas.microsoft.com/office/drawing/2014/main" id="{A91A1E3B-06F3-4684-83E6-7575F8E7FF36}"/>
              </a:ext>
            </a:extLst>
          </p:cNvPr>
          <p:cNvSpPr>
            <a:spLocks noGrp="1"/>
          </p:cNvSpPr>
          <p:nvPr>
            <p:ph type="title"/>
          </p:nvPr>
        </p:nvSpPr>
        <p:spPr>
          <a:xfrm>
            <a:off x="847344" y="136525"/>
            <a:ext cx="10506456" cy="854075"/>
          </a:xfrm>
        </p:spPr>
        <p:txBody>
          <a:bodyPr anchor="b">
            <a:normAutofit/>
          </a:bodyPr>
          <a:lstStyle/>
          <a:p>
            <a:pPr algn="ctr"/>
            <a:r>
              <a:rPr lang="es-CO" sz="4000" dirty="0">
                <a:latin typeface="Century Gothic" panose="020B0502020202020204" pitchFamily="34" charset="0"/>
              </a:rPr>
              <a:t>Orden de la presentación</a:t>
            </a:r>
          </a:p>
        </p:txBody>
      </p:sp>
      <p:graphicFrame>
        <p:nvGraphicFramePr>
          <p:cNvPr id="5" name="Marcador de contenido 2">
            <a:extLst>
              <a:ext uri="{FF2B5EF4-FFF2-40B4-BE49-F238E27FC236}">
                <a16:creationId xmlns:a16="http://schemas.microsoft.com/office/drawing/2014/main" id="{9513A08F-9CC4-468F-8AC9-A033351E77B1}"/>
              </a:ext>
            </a:extLst>
          </p:cNvPr>
          <p:cNvGraphicFramePr>
            <a:graphicFrameLocks noGrp="1"/>
          </p:cNvGraphicFramePr>
          <p:nvPr>
            <p:ph idx="1"/>
            <p:extLst>
              <p:ext uri="{D42A27DB-BD31-4B8C-83A1-F6EECF244321}">
                <p14:modId xmlns:p14="http://schemas.microsoft.com/office/powerpoint/2010/main" val="1301959198"/>
              </p:ext>
            </p:extLst>
          </p:nvPr>
        </p:nvGraphicFramePr>
        <p:xfrm>
          <a:off x="842772" y="1490526"/>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968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2989403" y="88602"/>
            <a:ext cx="7422744" cy="369332"/>
          </a:xfrm>
          <a:prstGeom prst="rect">
            <a:avLst/>
          </a:prstGeom>
          <a:noFill/>
        </p:spPr>
        <p:txBody>
          <a:bodyPr wrap="square" rtlCol="0">
            <a:spAutoFit/>
          </a:bodyPr>
          <a:lstStyle/>
          <a:p>
            <a:pPr algn="ctr"/>
            <a:r>
              <a:rPr lang="es-CO" dirty="0">
                <a:latin typeface="Century Gothic" panose="020B0502020202020204" pitchFamily="34" charset="0"/>
              </a:rPr>
              <a:t>PIPELINE PARA ENTRENAR EL MODELO RANDOM FOREST</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66378" y="2540967"/>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8" y="390128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a:xfrm>
            <a:off x="8585200" y="6413451"/>
            <a:ext cx="2743200" cy="365125"/>
          </a:xfrm>
        </p:spPr>
        <p:txBody>
          <a:bodyPr/>
          <a:lstStyle/>
          <a:p>
            <a:fld id="{90942A47-AFBE-4F3B-84A3-BFF15DF95654}" type="slidenum">
              <a:rPr lang="es-CO" smtClean="0"/>
              <a:t>20</a:t>
            </a:fld>
            <a:endParaRPr lang="es-CO"/>
          </a:p>
        </p:txBody>
      </p:sp>
      <p:pic>
        <p:nvPicPr>
          <p:cNvPr id="31" name="Imagen 30">
            <a:extLst>
              <a:ext uri="{FF2B5EF4-FFF2-40B4-BE49-F238E27FC236}">
                <a16:creationId xmlns:a16="http://schemas.microsoft.com/office/drawing/2014/main" id="{EE718B10-BA73-4980-B853-BF71A56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5" y="2821289"/>
            <a:ext cx="1080000" cy="1080000"/>
          </a:xfrm>
          <a:prstGeom prst="rect">
            <a:avLst/>
          </a:prstGeom>
        </p:spPr>
      </p:pic>
      <p:sp>
        <p:nvSpPr>
          <p:cNvPr id="32" name="Abrir llave 31">
            <a:extLst>
              <a:ext uri="{FF2B5EF4-FFF2-40B4-BE49-F238E27FC236}">
                <a16:creationId xmlns:a16="http://schemas.microsoft.com/office/drawing/2014/main" id="{5F6F5F69-BA77-4F62-9691-CF1041C8E7E8}"/>
              </a:ext>
            </a:extLst>
          </p:cNvPr>
          <p:cNvSpPr/>
          <p:nvPr/>
        </p:nvSpPr>
        <p:spPr>
          <a:xfrm>
            <a:off x="1909476" y="448756"/>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 name="Imagen 3">
            <a:extLst>
              <a:ext uri="{FF2B5EF4-FFF2-40B4-BE49-F238E27FC236}">
                <a16:creationId xmlns:a16="http://schemas.microsoft.com/office/drawing/2014/main" id="{F57BC6AA-7B69-4D72-8251-0FE6C07EDC72}"/>
              </a:ext>
            </a:extLst>
          </p:cNvPr>
          <p:cNvPicPr>
            <a:picLocks noChangeAspect="1"/>
          </p:cNvPicPr>
          <p:nvPr/>
        </p:nvPicPr>
        <p:blipFill>
          <a:blip r:embed="rId3"/>
          <a:stretch>
            <a:fillRect/>
          </a:stretch>
        </p:blipFill>
        <p:spPr>
          <a:xfrm>
            <a:off x="2606551" y="1008680"/>
            <a:ext cx="8188450" cy="3990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2" name="CuadroTexto 21">
            <a:extLst>
              <a:ext uri="{FF2B5EF4-FFF2-40B4-BE49-F238E27FC236}">
                <a16:creationId xmlns:a16="http://schemas.microsoft.com/office/drawing/2014/main" id="{9506A180-8C50-410B-A52B-B7BDE273572D}"/>
              </a:ext>
            </a:extLst>
          </p:cNvPr>
          <p:cNvSpPr txBox="1"/>
          <p:nvPr/>
        </p:nvSpPr>
        <p:spPr>
          <a:xfrm>
            <a:off x="5138674" y="590218"/>
            <a:ext cx="3581401" cy="276999"/>
          </a:xfrm>
          <a:prstGeom prst="rect">
            <a:avLst/>
          </a:prstGeom>
          <a:noFill/>
        </p:spPr>
        <p:txBody>
          <a:bodyPr wrap="square" rtlCol="0">
            <a:spAutoFit/>
          </a:bodyPr>
          <a:lstStyle/>
          <a:p>
            <a:pPr algn="ctr"/>
            <a:r>
              <a:rPr lang="es-CO" sz="1200" dirty="0">
                <a:latin typeface="Century Gothic" panose="020B0502020202020204" pitchFamily="34" charset="0"/>
              </a:rPr>
              <a:t>Jack </a:t>
            </a:r>
            <a:r>
              <a:rPr lang="es-CO" sz="1200" dirty="0" err="1">
                <a:latin typeface="Century Gothic" panose="020B0502020202020204" pitchFamily="34" charset="0"/>
              </a:rPr>
              <a:t>Knife</a:t>
            </a:r>
            <a:r>
              <a:rPr lang="es-CO" sz="1200" dirty="0">
                <a:latin typeface="Century Gothic" panose="020B0502020202020204" pitchFamily="34" charset="0"/>
              </a:rPr>
              <a:t> para dividir el conjunto de datos</a:t>
            </a:r>
          </a:p>
        </p:txBody>
      </p:sp>
      <p:pic>
        <p:nvPicPr>
          <p:cNvPr id="7" name="Imagen 6">
            <a:extLst>
              <a:ext uri="{FF2B5EF4-FFF2-40B4-BE49-F238E27FC236}">
                <a16:creationId xmlns:a16="http://schemas.microsoft.com/office/drawing/2014/main" id="{8A737384-AB2A-473F-8B31-F56F4F4286B9}"/>
              </a:ext>
            </a:extLst>
          </p:cNvPr>
          <p:cNvPicPr>
            <a:picLocks noChangeAspect="1"/>
          </p:cNvPicPr>
          <p:nvPr/>
        </p:nvPicPr>
        <p:blipFill>
          <a:blip r:embed="rId4"/>
          <a:stretch>
            <a:fillRect/>
          </a:stretch>
        </p:blipFill>
        <p:spPr>
          <a:xfrm>
            <a:off x="2606550" y="1724106"/>
            <a:ext cx="8188450" cy="3963991"/>
          </a:xfrm>
          <a:prstGeom prst="round2DiagRect">
            <a:avLst>
              <a:gd name="adj1" fmla="val 0"/>
              <a:gd name="adj2" fmla="val 17245"/>
            </a:avLst>
          </a:prstGeom>
          <a:ln w="88900" cap="sq">
            <a:solidFill>
              <a:srgbClr val="FFFFFF"/>
            </a:solidFill>
            <a:miter lim="800000"/>
          </a:ln>
          <a:effectLst>
            <a:outerShdw blurRad="254000" algn="tl" rotWithShape="0">
              <a:srgbClr val="000000">
                <a:alpha val="43000"/>
              </a:srgbClr>
            </a:outerShdw>
          </a:effectLst>
        </p:spPr>
      </p:pic>
      <p:sp>
        <p:nvSpPr>
          <p:cNvPr id="25" name="CuadroTexto 24">
            <a:extLst>
              <a:ext uri="{FF2B5EF4-FFF2-40B4-BE49-F238E27FC236}">
                <a16:creationId xmlns:a16="http://schemas.microsoft.com/office/drawing/2014/main" id="{573A0674-B77F-4A5A-8623-44CE767BB229}"/>
              </a:ext>
            </a:extLst>
          </p:cNvPr>
          <p:cNvSpPr txBox="1"/>
          <p:nvPr/>
        </p:nvSpPr>
        <p:spPr>
          <a:xfrm>
            <a:off x="3712041" y="5849320"/>
            <a:ext cx="6434666" cy="646331"/>
          </a:xfrm>
          <a:prstGeom prst="rect">
            <a:avLst/>
          </a:prstGeom>
          <a:noFill/>
        </p:spPr>
        <p:txBody>
          <a:bodyPr wrap="square" rtlCol="0">
            <a:spAutoFit/>
          </a:bodyPr>
          <a:lstStyle/>
          <a:p>
            <a:pPr marL="228600" indent="-228600" algn="ctr">
              <a:buFont typeface="+mj-lt"/>
              <a:buAutoNum type="arabicPeriod"/>
            </a:pPr>
            <a:r>
              <a:rPr lang="es-CO" sz="1200" dirty="0">
                <a:latin typeface="Century Gothic" panose="020B0502020202020204" pitchFamily="34" charset="0"/>
              </a:rPr>
              <a:t>Manejo de datos en la variable de entrenamiento imputando la mediana</a:t>
            </a:r>
          </a:p>
          <a:p>
            <a:pPr marL="228600" indent="-228600" algn="ctr">
              <a:buFont typeface="+mj-lt"/>
              <a:buAutoNum type="arabicPeriod"/>
            </a:pPr>
            <a:r>
              <a:rPr lang="es-CO" sz="1200" dirty="0">
                <a:latin typeface="Century Gothic" panose="020B0502020202020204" pitchFamily="34" charset="0"/>
              </a:rPr>
              <a:t>Rellenado de </a:t>
            </a:r>
            <a:r>
              <a:rPr lang="es-CO" sz="1200" dirty="0" err="1">
                <a:latin typeface="Century Gothic" panose="020B0502020202020204" pitchFamily="34" charset="0"/>
              </a:rPr>
              <a:t>NaN</a:t>
            </a:r>
            <a:r>
              <a:rPr lang="es-CO" sz="1200" dirty="0">
                <a:latin typeface="Century Gothic" panose="020B0502020202020204" pitchFamily="34" charset="0"/>
              </a:rPr>
              <a:t> en las variables categóricas del conjunto</a:t>
            </a:r>
          </a:p>
          <a:p>
            <a:pPr marL="228600" indent="-228600" algn="ctr">
              <a:buFont typeface="+mj-lt"/>
              <a:buAutoNum type="arabicPeriod"/>
            </a:pPr>
            <a:r>
              <a:rPr lang="es-CO" sz="1200" dirty="0">
                <a:latin typeface="Century Gothic" panose="020B0502020202020204" pitchFamily="34" charset="0"/>
              </a:rPr>
              <a:t>Transformador de columnas para aplicas las transformaciones</a:t>
            </a:r>
          </a:p>
        </p:txBody>
      </p:sp>
      <p:sp>
        <p:nvSpPr>
          <p:cNvPr id="26" name="Cheurón 15">
            <a:extLst>
              <a:ext uri="{FF2B5EF4-FFF2-40B4-BE49-F238E27FC236}">
                <a16:creationId xmlns:a16="http://schemas.microsoft.com/office/drawing/2014/main" id="{E3D7F072-9310-4F29-BC16-7108839DDB84}"/>
              </a:ext>
            </a:extLst>
          </p:cNvPr>
          <p:cNvSpPr/>
          <p:nvPr/>
        </p:nvSpPr>
        <p:spPr>
          <a:xfrm rot="5400000">
            <a:off x="11418400" y="1506257"/>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0" name="Imagen 9">
            <a:extLst>
              <a:ext uri="{FF2B5EF4-FFF2-40B4-BE49-F238E27FC236}">
                <a16:creationId xmlns:a16="http://schemas.microsoft.com/office/drawing/2014/main" id="{BAB60A36-EB1A-437C-B23D-DE967C455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5000" y="5325559"/>
            <a:ext cx="360000" cy="360000"/>
          </a:xfrm>
          <a:prstGeom prst="rect">
            <a:avLst/>
          </a:prstGeom>
        </p:spPr>
      </p:pic>
      <p:pic>
        <p:nvPicPr>
          <p:cNvPr id="14" name="Imagen 13">
            <a:extLst>
              <a:ext uri="{FF2B5EF4-FFF2-40B4-BE49-F238E27FC236}">
                <a16:creationId xmlns:a16="http://schemas.microsoft.com/office/drawing/2014/main" id="{AC4B8465-90FB-46C2-BD31-5B7053563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4362" y="538545"/>
            <a:ext cx="360000" cy="360000"/>
          </a:xfrm>
          <a:prstGeom prst="rect">
            <a:avLst/>
          </a:prstGeom>
        </p:spPr>
      </p:pic>
      <p:pic>
        <p:nvPicPr>
          <p:cNvPr id="17" name="Imagen 16">
            <a:extLst>
              <a:ext uri="{FF2B5EF4-FFF2-40B4-BE49-F238E27FC236}">
                <a16:creationId xmlns:a16="http://schemas.microsoft.com/office/drawing/2014/main" id="{72EDBB21-8207-42B5-9A3D-AA120E3F1D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28400" y="1035583"/>
            <a:ext cx="360000" cy="360000"/>
          </a:xfrm>
          <a:prstGeom prst="rect">
            <a:avLst/>
          </a:prstGeom>
        </p:spPr>
      </p:pic>
      <p:pic>
        <p:nvPicPr>
          <p:cNvPr id="21" name="Imagen 20">
            <a:extLst>
              <a:ext uri="{FF2B5EF4-FFF2-40B4-BE49-F238E27FC236}">
                <a16:creationId xmlns:a16="http://schemas.microsoft.com/office/drawing/2014/main" id="{8D08EA7D-3F86-4EB3-AA63-967AEC6131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8400" y="1766865"/>
            <a:ext cx="360000" cy="360000"/>
          </a:xfrm>
          <a:prstGeom prst="rect">
            <a:avLst/>
          </a:prstGeom>
        </p:spPr>
      </p:pic>
      <p:pic>
        <p:nvPicPr>
          <p:cNvPr id="24" name="Imagen 23">
            <a:extLst>
              <a:ext uri="{FF2B5EF4-FFF2-40B4-BE49-F238E27FC236}">
                <a16:creationId xmlns:a16="http://schemas.microsoft.com/office/drawing/2014/main" id="{4D9697A3-BE10-4F53-ACF4-70F471B98B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28400" y="2457966"/>
            <a:ext cx="360000" cy="360000"/>
          </a:xfrm>
          <a:prstGeom prst="rect">
            <a:avLst/>
          </a:prstGeom>
        </p:spPr>
      </p:pic>
      <p:sp>
        <p:nvSpPr>
          <p:cNvPr id="38" name="Cheurón 15">
            <a:extLst>
              <a:ext uri="{FF2B5EF4-FFF2-40B4-BE49-F238E27FC236}">
                <a16:creationId xmlns:a16="http://schemas.microsoft.com/office/drawing/2014/main" id="{9BE2BA57-C655-44DC-B1FC-96E21E6540CB}"/>
              </a:ext>
            </a:extLst>
          </p:cNvPr>
          <p:cNvSpPr/>
          <p:nvPr/>
        </p:nvSpPr>
        <p:spPr>
          <a:xfrm rot="5400000">
            <a:off x="11418400" y="2207473"/>
            <a:ext cx="180000" cy="180000"/>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28127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32" grpId="0" animBg="1"/>
      <p:bldP spid="22" grpId="0"/>
      <p:bldP spid="25" grpId="0"/>
      <p:bldP spid="26"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203884" y="62513"/>
            <a:ext cx="7284068" cy="369332"/>
          </a:xfrm>
          <a:prstGeom prst="rect">
            <a:avLst/>
          </a:prstGeom>
          <a:noFill/>
        </p:spPr>
        <p:txBody>
          <a:bodyPr wrap="square" rtlCol="0">
            <a:spAutoFit/>
          </a:bodyPr>
          <a:lstStyle/>
          <a:p>
            <a:pPr algn="ctr"/>
            <a:r>
              <a:rPr lang="es-CO" dirty="0">
                <a:latin typeface="Century Gothic" panose="020B0502020202020204" pitchFamily="34" charset="0"/>
              </a:rPr>
              <a:t>PIPELINE PARA ENTRENAR EL MODELO RANDOM FOREST</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66378" y="2540967"/>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8" y="390128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a:xfrm>
            <a:off x="8585200" y="6413451"/>
            <a:ext cx="2743200" cy="365125"/>
          </a:xfrm>
        </p:spPr>
        <p:txBody>
          <a:bodyPr/>
          <a:lstStyle/>
          <a:p>
            <a:fld id="{90942A47-AFBE-4F3B-84A3-BFF15DF95654}" type="slidenum">
              <a:rPr lang="es-CO" smtClean="0"/>
              <a:t>21</a:t>
            </a:fld>
            <a:endParaRPr lang="es-CO"/>
          </a:p>
        </p:txBody>
      </p:sp>
      <p:pic>
        <p:nvPicPr>
          <p:cNvPr id="31" name="Imagen 30">
            <a:extLst>
              <a:ext uri="{FF2B5EF4-FFF2-40B4-BE49-F238E27FC236}">
                <a16:creationId xmlns:a16="http://schemas.microsoft.com/office/drawing/2014/main" id="{EE718B10-BA73-4980-B853-BF71A56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5" y="2821289"/>
            <a:ext cx="1080000" cy="1080000"/>
          </a:xfrm>
          <a:prstGeom prst="rect">
            <a:avLst/>
          </a:prstGeom>
        </p:spPr>
      </p:pic>
      <p:sp>
        <p:nvSpPr>
          <p:cNvPr id="32" name="Abrir llave 31">
            <a:extLst>
              <a:ext uri="{FF2B5EF4-FFF2-40B4-BE49-F238E27FC236}">
                <a16:creationId xmlns:a16="http://schemas.microsoft.com/office/drawing/2014/main" id="{5F6F5F69-BA77-4F62-9691-CF1041C8E7E8}"/>
              </a:ext>
            </a:extLst>
          </p:cNvPr>
          <p:cNvSpPr/>
          <p:nvPr/>
        </p:nvSpPr>
        <p:spPr>
          <a:xfrm>
            <a:off x="1909476" y="448756"/>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5" name="Imagen 4">
            <a:extLst>
              <a:ext uri="{FF2B5EF4-FFF2-40B4-BE49-F238E27FC236}">
                <a16:creationId xmlns:a16="http://schemas.microsoft.com/office/drawing/2014/main" id="{E1822875-F064-4FCD-AC92-C2D68724E319}"/>
              </a:ext>
            </a:extLst>
          </p:cNvPr>
          <p:cNvPicPr>
            <a:picLocks noChangeAspect="1"/>
          </p:cNvPicPr>
          <p:nvPr/>
        </p:nvPicPr>
        <p:blipFill>
          <a:blip r:embed="rId3"/>
          <a:stretch>
            <a:fillRect/>
          </a:stretch>
        </p:blipFill>
        <p:spPr>
          <a:xfrm>
            <a:off x="2571600" y="922579"/>
            <a:ext cx="8344086" cy="22034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CuadroTexto 22">
            <a:extLst>
              <a:ext uri="{FF2B5EF4-FFF2-40B4-BE49-F238E27FC236}">
                <a16:creationId xmlns:a16="http://schemas.microsoft.com/office/drawing/2014/main" id="{DD488905-8AF6-4C12-A705-44EEC27FCB3E}"/>
              </a:ext>
            </a:extLst>
          </p:cNvPr>
          <p:cNvSpPr txBox="1"/>
          <p:nvPr/>
        </p:nvSpPr>
        <p:spPr>
          <a:xfrm>
            <a:off x="5527378" y="547168"/>
            <a:ext cx="2245022" cy="276999"/>
          </a:xfrm>
          <a:prstGeom prst="rect">
            <a:avLst/>
          </a:prstGeom>
          <a:noFill/>
        </p:spPr>
        <p:txBody>
          <a:bodyPr wrap="square" rtlCol="0">
            <a:spAutoFit/>
          </a:bodyPr>
          <a:lstStyle/>
          <a:p>
            <a:pPr algn="ctr"/>
            <a:r>
              <a:rPr lang="es-CO" sz="1200" dirty="0">
                <a:latin typeface="Century Gothic" panose="020B0502020202020204" pitchFamily="34" charset="0"/>
              </a:rPr>
              <a:t>Mejores Hiperparametros</a:t>
            </a:r>
          </a:p>
        </p:txBody>
      </p:sp>
      <p:pic>
        <p:nvPicPr>
          <p:cNvPr id="9" name="Imagen 8">
            <a:extLst>
              <a:ext uri="{FF2B5EF4-FFF2-40B4-BE49-F238E27FC236}">
                <a16:creationId xmlns:a16="http://schemas.microsoft.com/office/drawing/2014/main" id="{286E1431-C065-4D50-95A8-D586BF48AB0C}"/>
              </a:ext>
            </a:extLst>
          </p:cNvPr>
          <p:cNvPicPr>
            <a:picLocks noChangeAspect="1"/>
          </p:cNvPicPr>
          <p:nvPr/>
        </p:nvPicPr>
        <p:blipFill>
          <a:blip r:embed="rId4"/>
          <a:stretch>
            <a:fillRect/>
          </a:stretch>
        </p:blipFill>
        <p:spPr>
          <a:xfrm>
            <a:off x="2571600" y="3361289"/>
            <a:ext cx="8344086" cy="2574132"/>
          </a:xfrm>
          <a:prstGeom prst="round2DiagRect">
            <a:avLst>
              <a:gd name="adj1" fmla="val 0"/>
              <a:gd name="adj2" fmla="val 20064"/>
            </a:avLst>
          </a:prstGeom>
          <a:ln w="88900" cap="sq">
            <a:solidFill>
              <a:srgbClr val="FFFFFF"/>
            </a:solidFill>
            <a:miter lim="800000"/>
          </a:ln>
          <a:effectLst>
            <a:outerShdw blurRad="254000" algn="tl" rotWithShape="0">
              <a:srgbClr val="000000">
                <a:alpha val="43000"/>
              </a:srgbClr>
            </a:outerShdw>
          </a:effectLst>
        </p:spPr>
      </p:pic>
      <p:sp>
        <p:nvSpPr>
          <p:cNvPr id="27" name="CuadroTexto 26">
            <a:extLst>
              <a:ext uri="{FF2B5EF4-FFF2-40B4-BE49-F238E27FC236}">
                <a16:creationId xmlns:a16="http://schemas.microsoft.com/office/drawing/2014/main" id="{1E5D1C47-F49A-49E9-B457-C32F580B1D70}"/>
              </a:ext>
            </a:extLst>
          </p:cNvPr>
          <p:cNvSpPr txBox="1"/>
          <p:nvPr/>
        </p:nvSpPr>
        <p:spPr>
          <a:xfrm>
            <a:off x="5134609" y="6042989"/>
            <a:ext cx="3218068" cy="461665"/>
          </a:xfrm>
          <a:prstGeom prst="rect">
            <a:avLst/>
          </a:prstGeom>
          <a:noFill/>
        </p:spPr>
        <p:txBody>
          <a:bodyPr wrap="square" rtlCol="0">
            <a:spAutoFit/>
          </a:bodyPr>
          <a:lstStyle/>
          <a:p>
            <a:pPr algn="ctr"/>
            <a:r>
              <a:rPr lang="es-CO" sz="1200" dirty="0">
                <a:latin typeface="Century Gothic" panose="020B0502020202020204" pitchFamily="34" charset="0"/>
              </a:rPr>
              <a:t>Entrenamiento del modelo y guardado del mismo</a:t>
            </a:r>
          </a:p>
        </p:txBody>
      </p:sp>
      <p:pic>
        <p:nvPicPr>
          <p:cNvPr id="15" name="Imagen 14">
            <a:extLst>
              <a:ext uri="{FF2B5EF4-FFF2-40B4-BE49-F238E27FC236}">
                <a16:creationId xmlns:a16="http://schemas.microsoft.com/office/drawing/2014/main" id="{CE37F2BE-0B51-4635-B1CC-9E5757D406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5686" y="5370314"/>
            <a:ext cx="360000" cy="360000"/>
          </a:xfrm>
          <a:prstGeom prst="rect">
            <a:avLst/>
          </a:prstGeom>
        </p:spPr>
      </p:pic>
      <p:pic>
        <p:nvPicPr>
          <p:cNvPr id="18" name="Imagen 17">
            <a:extLst>
              <a:ext uri="{FF2B5EF4-FFF2-40B4-BE49-F238E27FC236}">
                <a16:creationId xmlns:a16="http://schemas.microsoft.com/office/drawing/2014/main" id="{849C3CBE-7707-4BCC-A5E7-1C95CB14D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5686" y="2703259"/>
            <a:ext cx="360000" cy="360000"/>
          </a:xfrm>
          <a:prstGeom prst="rect">
            <a:avLst/>
          </a:prstGeom>
        </p:spPr>
      </p:pic>
    </p:spTree>
    <p:extLst>
      <p:ext uri="{BB962C8B-B14F-4D97-AF65-F5344CB8AC3E}">
        <p14:creationId xmlns:p14="http://schemas.microsoft.com/office/powerpoint/2010/main" val="32912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32" grpId="0" animBg="1"/>
      <p:bldP spid="23"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648383" y="70980"/>
            <a:ext cx="6655550" cy="369332"/>
          </a:xfrm>
          <a:prstGeom prst="rect">
            <a:avLst/>
          </a:prstGeom>
          <a:noFill/>
        </p:spPr>
        <p:txBody>
          <a:bodyPr wrap="square" rtlCol="0">
            <a:spAutoFit/>
          </a:bodyPr>
          <a:lstStyle/>
          <a:p>
            <a:r>
              <a:rPr lang="es-CO" dirty="0">
                <a:latin typeface="Century Gothic" panose="020B0502020202020204" pitchFamily="34" charset="0"/>
              </a:rPr>
              <a:t>EVALUACIÓN DEL MODELO – METRICAS SELECCIONADAS</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66378" y="2540967"/>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8" y="390128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a:xfrm>
            <a:off x="8585200" y="6413451"/>
            <a:ext cx="2743200" cy="365125"/>
          </a:xfrm>
        </p:spPr>
        <p:txBody>
          <a:bodyPr/>
          <a:lstStyle/>
          <a:p>
            <a:fld id="{90942A47-AFBE-4F3B-84A3-BFF15DF95654}" type="slidenum">
              <a:rPr lang="es-CO" smtClean="0"/>
              <a:t>22</a:t>
            </a:fld>
            <a:endParaRPr lang="es-CO"/>
          </a:p>
        </p:txBody>
      </p:sp>
      <p:pic>
        <p:nvPicPr>
          <p:cNvPr id="31" name="Imagen 30">
            <a:extLst>
              <a:ext uri="{FF2B5EF4-FFF2-40B4-BE49-F238E27FC236}">
                <a16:creationId xmlns:a16="http://schemas.microsoft.com/office/drawing/2014/main" id="{EE718B10-BA73-4980-B853-BF71A56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5" y="2821289"/>
            <a:ext cx="1080000" cy="1080000"/>
          </a:xfrm>
          <a:prstGeom prst="rect">
            <a:avLst/>
          </a:prstGeom>
        </p:spPr>
      </p:pic>
      <p:sp>
        <p:nvSpPr>
          <p:cNvPr id="32" name="Abrir llave 31">
            <a:extLst>
              <a:ext uri="{FF2B5EF4-FFF2-40B4-BE49-F238E27FC236}">
                <a16:creationId xmlns:a16="http://schemas.microsoft.com/office/drawing/2014/main" id="{5F6F5F69-BA77-4F62-9691-CF1041C8E7E8}"/>
              </a:ext>
            </a:extLst>
          </p:cNvPr>
          <p:cNvSpPr/>
          <p:nvPr/>
        </p:nvSpPr>
        <p:spPr>
          <a:xfrm>
            <a:off x="1909476" y="448756"/>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 name="Imagen 3">
            <a:extLst>
              <a:ext uri="{FF2B5EF4-FFF2-40B4-BE49-F238E27FC236}">
                <a16:creationId xmlns:a16="http://schemas.microsoft.com/office/drawing/2014/main" id="{FE435D8B-8087-4E7D-A9B5-E800D8ECCC00}"/>
              </a:ext>
            </a:extLst>
          </p:cNvPr>
          <p:cNvPicPr>
            <a:picLocks noChangeAspect="1"/>
          </p:cNvPicPr>
          <p:nvPr/>
        </p:nvPicPr>
        <p:blipFill>
          <a:blip r:embed="rId3"/>
          <a:stretch>
            <a:fillRect/>
          </a:stretch>
        </p:blipFill>
        <p:spPr>
          <a:xfrm>
            <a:off x="2819279" y="722173"/>
            <a:ext cx="8449854" cy="41915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ángulo 6">
            <a:extLst>
              <a:ext uri="{FF2B5EF4-FFF2-40B4-BE49-F238E27FC236}">
                <a16:creationId xmlns:a16="http://schemas.microsoft.com/office/drawing/2014/main" id="{36106547-32E8-412A-9845-5DA08A3FBAE0}"/>
              </a:ext>
            </a:extLst>
          </p:cNvPr>
          <p:cNvSpPr/>
          <p:nvPr/>
        </p:nvSpPr>
        <p:spPr>
          <a:xfrm>
            <a:off x="3200400" y="4132121"/>
            <a:ext cx="6849533" cy="781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0AC15246-DA2E-4753-A241-1F42CAB509D2}"/>
              </a:ext>
            </a:extLst>
          </p:cNvPr>
          <p:cNvSpPr txBox="1"/>
          <p:nvPr/>
        </p:nvSpPr>
        <p:spPr>
          <a:xfrm>
            <a:off x="4608098" y="5024250"/>
            <a:ext cx="4872215" cy="1754326"/>
          </a:xfrm>
          <a:prstGeom prst="rect">
            <a:avLst/>
          </a:prstGeom>
          <a:noFill/>
        </p:spPr>
        <p:txBody>
          <a:bodyPr wrap="square" rtlCol="0">
            <a:spAutoFit/>
          </a:bodyPr>
          <a:lstStyle/>
          <a:p>
            <a:pPr marL="228600" indent="-228600" algn="ctr">
              <a:buFont typeface="+mj-lt"/>
              <a:buAutoNum type="arabicPeriod"/>
            </a:pPr>
            <a:r>
              <a:rPr lang="es-CO" sz="1200" dirty="0">
                <a:latin typeface="Century Gothic" panose="020B0502020202020204" pitchFamily="34" charset="0"/>
              </a:rPr>
              <a:t>MSE – Promedio de errores al cuadrado entre las predicciones y los valores reales</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RMSE – </a:t>
            </a:r>
            <a:r>
              <a:rPr lang="es-CO" sz="1200" dirty="0" err="1">
                <a:latin typeface="Century Gothic" panose="020B0502020202020204" pitchFamily="34" charset="0"/>
              </a:rPr>
              <a:t>Raiz</a:t>
            </a:r>
            <a:r>
              <a:rPr lang="es-CO" sz="1200" dirty="0">
                <a:latin typeface="Century Gothic" panose="020B0502020202020204" pitchFamily="34" charset="0"/>
              </a:rPr>
              <a:t> cuadrada del MSE, indica el error en las mismas unidades de la variable objetivo</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Coeficiente de determinación – Proporción de la variabilidad explicada por el modelo</a:t>
            </a:r>
          </a:p>
          <a:p>
            <a:pPr algn="ctr"/>
            <a:endParaRPr lang="es-CO" sz="1200" dirty="0">
              <a:latin typeface="Century Gothic" panose="020B0502020202020204" pitchFamily="34" charset="0"/>
            </a:endParaRPr>
          </a:p>
        </p:txBody>
      </p:sp>
      <p:pic>
        <p:nvPicPr>
          <p:cNvPr id="5" name="Imagen 4">
            <a:extLst>
              <a:ext uri="{FF2B5EF4-FFF2-40B4-BE49-F238E27FC236}">
                <a16:creationId xmlns:a16="http://schemas.microsoft.com/office/drawing/2014/main" id="{C0D989D6-8BED-47D3-88A3-FCEBFE6AD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1106" y="4429004"/>
            <a:ext cx="360000" cy="360000"/>
          </a:xfrm>
          <a:prstGeom prst="rect">
            <a:avLst/>
          </a:prstGeom>
        </p:spPr>
      </p:pic>
    </p:spTree>
    <p:extLst>
      <p:ext uri="{BB962C8B-B14F-4D97-AF65-F5344CB8AC3E}">
        <p14:creationId xmlns:p14="http://schemas.microsoft.com/office/powerpoint/2010/main" val="45529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32" grpId="0" animBg="1"/>
      <p:bldP spid="7" grpId="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555251" y="79424"/>
            <a:ext cx="6190632" cy="369332"/>
          </a:xfrm>
          <a:prstGeom prst="rect">
            <a:avLst/>
          </a:prstGeom>
          <a:noFill/>
        </p:spPr>
        <p:txBody>
          <a:bodyPr wrap="square" rtlCol="0">
            <a:spAutoFit/>
          </a:bodyPr>
          <a:lstStyle/>
          <a:p>
            <a:pPr algn="ctr"/>
            <a:r>
              <a:rPr lang="es-CO" dirty="0">
                <a:latin typeface="Century Gothic" panose="020B0502020202020204" pitchFamily="34" charset="0"/>
              </a:rPr>
              <a:t>RESULTADOS OBTENIDOS DEL ENTRENAMIENTO</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66378" y="2540967"/>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29" name="CuadroTexto 28">
            <a:extLst>
              <a:ext uri="{FF2B5EF4-FFF2-40B4-BE49-F238E27FC236}">
                <a16:creationId xmlns:a16="http://schemas.microsoft.com/office/drawing/2014/main" id="{1CBFE7B6-60D7-4134-9025-BA19C0FBD3E9}"/>
              </a:ext>
            </a:extLst>
          </p:cNvPr>
          <p:cNvSpPr txBox="1"/>
          <p:nvPr/>
        </p:nvSpPr>
        <p:spPr>
          <a:xfrm>
            <a:off x="66378" y="3901289"/>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a:xfrm>
            <a:off x="8585200" y="6413451"/>
            <a:ext cx="2743200" cy="365125"/>
          </a:xfrm>
        </p:spPr>
        <p:txBody>
          <a:bodyPr/>
          <a:lstStyle/>
          <a:p>
            <a:fld id="{90942A47-AFBE-4F3B-84A3-BFF15DF95654}" type="slidenum">
              <a:rPr lang="es-CO" smtClean="0"/>
              <a:t>23</a:t>
            </a:fld>
            <a:endParaRPr lang="es-CO"/>
          </a:p>
        </p:txBody>
      </p:sp>
      <p:pic>
        <p:nvPicPr>
          <p:cNvPr id="31" name="Imagen 30">
            <a:extLst>
              <a:ext uri="{FF2B5EF4-FFF2-40B4-BE49-F238E27FC236}">
                <a16:creationId xmlns:a16="http://schemas.microsoft.com/office/drawing/2014/main" id="{EE718B10-BA73-4980-B853-BF71A56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5" y="2821289"/>
            <a:ext cx="1080000" cy="1080000"/>
          </a:xfrm>
          <a:prstGeom prst="rect">
            <a:avLst/>
          </a:prstGeom>
        </p:spPr>
      </p:pic>
      <p:sp>
        <p:nvSpPr>
          <p:cNvPr id="32" name="Abrir llave 31">
            <a:extLst>
              <a:ext uri="{FF2B5EF4-FFF2-40B4-BE49-F238E27FC236}">
                <a16:creationId xmlns:a16="http://schemas.microsoft.com/office/drawing/2014/main" id="{5F6F5F69-BA77-4F62-9691-CF1041C8E7E8}"/>
              </a:ext>
            </a:extLst>
          </p:cNvPr>
          <p:cNvSpPr/>
          <p:nvPr/>
        </p:nvSpPr>
        <p:spPr>
          <a:xfrm>
            <a:off x="1909476" y="448756"/>
            <a:ext cx="532971" cy="5825066"/>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5" name="Imagen 4">
            <a:extLst>
              <a:ext uri="{FF2B5EF4-FFF2-40B4-BE49-F238E27FC236}">
                <a16:creationId xmlns:a16="http://schemas.microsoft.com/office/drawing/2014/main" id="{2A3FDAC5-5810-44DB-B811-3DFCE9A7F13E}"/>
              </a:ext>
            </a:extLst>
          </p:cNvPr>
          <p:cNvPicPr>
            <a:picLocks noChangeAspect="1"/>
          </p:cNvPicPr>
          <p:nvPr/>
        </p:nvPicPr>
        <p:blipFill>
          <a:blip r:embed="rId3"/>
          <a:stretch>
            <a:fillRect/>
          </a:stretch>
        </p:blipFill>
        <p:spPr>
          <a:xfrm>
            <a:off x="2811033" y="923348"/>
            <a:ext cx="6163535" cy="6763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Explosión: 8 puntos 7">
            <a:extLst>
              <a:ext uri="{FF2B5EF4-FFF2-40B4-BE49-F238E27FC236}">
                <a16:creationId xmlns:a16="http://schemas.microsoft.com/office/drawing/2014/main" id="{D622145F-647B-46C2-8293-33B13C29663A}"/>
              </a:ext>
            </a:extLst>
          </p:cNvPr>
          <p:cNvSpPr/>
          <p:nvPr/>
        </p:nvSpPr>
        <p:spPr>
          <a:xfrm>
            <a:off x="6942667" y="1117599"/>
            <a:ext cx="152400" cy="143933"/>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xplosión: 8 puntos 13">
            <a:extLst>
              <a:ext uri="{FF2B5EF4-FFF2-40B4-BE49-F238E27FC236}">
                <a16:creationId xmlns:a16="http://schemas.microsoft.com/office/drawing/2014/main" id="{A53E48B2-710B-4C5A-96FE-58D323DD433B}"/>
              </a:ext>
            </a:extLst>
          </p:cNvPr>
          <p:cNvSpPr/>
          <p:nvPr/>
        </p:nvSpPr>
        <p:spPr>
          <a:xfrm>
            <a:off x="6942667" y="1286691"/>
            <a:ext cx="152400" cy="143933"/>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a:extLst>
              <a:ext uri="{FF2B5EF4-FFF2-40B4-BE49-F238E27FC236}">
                <a16:creationId xmlns:a16="http://schemas.microsoft.com/office/drawing/2014/main" id="{8DF879F7-A40B-472C-860F-2995DFAF499F}"/>
              </a:ext>
            </a:extLst>
          </p:cNvPr>
          <p:cNvPicPr>
            <a:picLocks noChangeAspect="1"/>
          </p:cNvPicPr>
          <p:nvPr/>
        </p:nvPicPr>
        <p:blipFill>
          <a:blip r:embed="rId4"/>
          <a:stretch>
            <a:fillRect/>
          </a:stretch>
        </p:blipFill>
        <p:spPr>
          <a:xfrm>
            <a:off x="2811032" y="1942249"/>
            <a:ext cx="7679167" cy="573294"/>
          </a:xfrm>
          <a:prstGeom prst="round2DiagRect">
            <a:avLst>
              <a:gd name="adj1" fmla="val 0"/>
              <a:gd name="adj2" fmla="val 50000"/>
            </a:avLst>
          </a:prstGeom>
          <a:ln w="88900" cap="sq">
            <a:solidFill>
              <a:srgbClr val="FFFFFF"/>
            </a:solidFill>
            <a:miter lim="800000"/>
          </a:ln>
          <a:effectLst>
            <a:outerShdw blurRad="254000" algn="tl" rotWithShape="0">
              <a:srgbClr val="000000">
                <a:alpha val="43000"/>
              </a:srgbClr>
            </a:outerShdw>
          </a:effectLst>
        </p:spPr>
      </p:pic>
      <p:sp>
        <p:nvSpPr>
          <p:cNvPr id="11" name="Rectángulo 10">
            <a:extLst>
              <a:ext uri="{FF2B5EF4-FFF2-40B4-BE49-F238E27FC236}">
                <a16:creationId xmlns:a16="http://schemas.microsoft.com/office/drawing/2014/main" id="{4C7CB740-F04D-46D9-8CA6-3F4A27E04163}"/>
              </a:ext>
            </a:extLst>
          </p:cNvPr>
          <p:cNvSpPr/>
          <p:nvPr/>
        </p:nvSpPr>
        <p:spPr>
          <a:xfrm>
            <a:off x="6510867" y="2150533"/>
            <a:ext cx="279400" cy="127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93322E2D-1740-4265-8AF9-623E8DE571D9}"/>
              </a:ext>
            </a:extLst>
          </p:cNvPr>
          <p:cNvPicPr>
            <a:picLocks noChangeAspect="1"/>
          </p:cNvPicPr>
          <p:nvPr/>
        </p:nvPicPr>
        <p:blipFill>
          <a:blip r:embed="rId5"/>
          <a:stretch>
            <a:fillRect/>
          </a:stretch>
        </p:blipFill>
        <p:spPr>
          <a:xfrm>
            <a:off x="2811032" y="2858075"/>
            <a:ext cx="3931716" cy="2639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Imagen 17">
            <a:extLst>
              <a:ext uri="{FF2B5EF4-FFF2-40B4-BE49-F238E27FC236}">
                <a16:creationId xmlns:a16="http://schemas.microsoft.com/office/drawing/2014/main" id="{122DA9BD-FDCF-484D-B807-B9D432278235}"/>
              </a:ext>
            </a:extLst>
          </p:cNvPr>
          <p:cNvPicPr>
            <a:picLocks noChangeAspect="1"/>
          </p:cNvPicPr>
          <p:nvPr/>
        </p:nvPicPr>
        <p:blipFill>
          <a:blip r:embed="rId6"/>
          <a:stretch>
            <a:fillRect/>
          </a:stretch>
        </p:blipFill>
        <p:spPr>
          <a:xfrm>
            <a:off x="7089662" y="2817966"/>
            <a:ext cx="4745175" cy="26796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Rectángulo 18">
            <a:extLst>
              <a:ext uri="{FF2B5EF4-FFF2-40B4-BE49-F238E27FC236}">
                <a16:creationId xmlns:a16="http://schemas.microsoft.com/office/drawing/2014/main" id="{6D3850C2-096D-4956-A0FE-70CD5E3C15A7}"/>
              </a:ext>
            </a:extLst>
          </p:cNvPr>
          <p:cNvSpPr/>
          <p:nvPr/>
        </p:nvSpPr>
        <p:spPr>
          <a:xfrm>
            <a:off x="5554134" y="1430624"/>
            <a:ext cx="474134" cy="169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6541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2000"/>
                                        <p:tgtEl>
                                          <p:spTgt spid="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2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32" grpId="0" animBg="1"/>
      <p:bldP spid="8" grpId="0" animBg="1"/>
      <p:bldP spid="14" grpId="0" animBg="1"/>
      <p:bldP spid="11"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2250216" y="20259"/>
            <a:ext cx="7552774" cy="369332"/>
          </a:xfrm>
          <a:prstGeom prst="rect">
            <a:avLst/>
          </a:prstGeom>
          <a:noFill/>
        </p:spPr>
        <p:txBody>
          <a:bodyPr wrap="square" rtlCol="0">
            <a:spAutoFit/>
          </a:bodyPr>
          <a:lstStyle/>
          <a:p>
            <a:pPr algn="ctr"/>
            <a:r>
              <a:rPr lang="es-CO" dirty="0">
                <a:latin typeface="Century Gothic" panose="020B0502020202020204" pitchFamily="34" charset="0"/>
              </a:rPr>
              <a:t>COMPARATIVO INICIAL CON OTROS MODELOS Y CONCLUSIONES</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0" y="857479"/>
            <a:ext cx="2031295" cy="276999"/>
          </a:xfrm>
          <a:prstGeom prst="rect">
            <a:avLst/>
          </a:prstGeom>
          <a:noFill/>
        </p:spPr>
        <p:txBody>
          <a:bodyPr wrap="square" rtlCol="0">
            <a:spAutoFit/>
          </a:bodyPr>
          <a:lstStyle/>
          <a:p>
            <a:pPr algn="ctr"/>
            <a:r>
              <a:rPr lang="es-CO" sz="1200" dirty="0" err="1">
                <a:latin typeface="Century Gothic" panose="020B0502020202020204" pitchFamily="34" charset="0"/>
              </a:rPr>
              <a:t>Random</a:t>
            </a:r>
            <a:r>
              <a:rPr lang="es-CO" sz="1200" dirty="0">
                <a:latin typeface="Century Gothic" panose="020B0502020202020204" pitchFamily="34" charset="0"/>
              </a:rPr>
              <a:t> Forest</a:t>
            </a:r>
          </a:p>
        </p:txBody>
      </p:sp>
      <p:sp>
        <p:nvSpPr>
          <p:cNvPr id="29" name="CuadroTexto 28">
            <a:extLst>
              <a:ext uri="{FF2B5EF4-FFF2-40B4-BE49-F238E27FC236}">
                <a16:creationId xmlns:a16="http://schemas.microsoft.com/office/drawing/2014/main" id="{1CBFE7B6-60D7-4134-9025-BA19C0FBD3E9}"/>
              </a:ext>
            </a:extLst>
          </p:cNvPr>
          <p:cNvSpPr txBox="1"/>
          <p:nvPr/>
        </p:nvSpPr>
        <p:spPr>
          <a:xfrm>
            <a:off x="0" y="2217801"/>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sp>
        <p:nvSpPr>
          <p:cNvPr id="2" name="Marcador de número de diapositiva 1">
            <a:extLst>
              <a:ext uri="{FF2B5EF4-FFF2-40B4-BE49-F238E27FC236}">
                <a16:creationId xmlns:a16="http://schemas.microsoft.com/office/drawing/2014/main" id="{77754D89-B9DC-44EC-A23D-56AFBA2D6F2D}"/>
              </a:ext>
            </a:extLst>
          </p:cNvPr>
          <p:cNvSpPr>
            <a:spLocks noGrp="1"/>
          </p:cNvSpPr>
          <p:nvPr>
            <p:ph type="sldNum" sz="quarter" idx="12"/>
          </p:nvPr>
        </p:nvSpPr>
        <p:spPr>
          <a:xfrm>
            <a:off x="8585200" y="6413451"/>
            <a:ext cx="2743200" cy="365125"/>
          </a:xfrm>
        </p:spPr>
        <p:txBody>
          <a:bodyPr/>
          <a:lstStyle/>
          <a:p>
            <a:fld id="{90942A47-AFBE-4F3B-84A3-BFF15DF95654}" type="slidenum">
              <a:rPr lang="es-CO" smtClean="0"/>
              <a:t>24</a:t>
            </a:fld>
            <a:endParaRPr lang="es-CO"/>
          </a:p>
        </p:txBody>
      </p:sp>
      <p:pic>
        <p:nvPicPr>
          <p:cNvPr id="31" name="Imagen 30">
            <a:extLst>
              <a:ext uri="{FF2B5EF4-FFF2-40B4-BE49-F238E27FC236}">
                <a16:creationId xmlns:a16="http://schemas.microsoft.com/office/drawing/2014/main" id="{EE718B10-BA73-4980-B853-BF71A56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927" y="1137801"/>
            <a:ext cx="1080000" cy="1080000"/>
          </a:xfrm>
          <a:prstGeom prst="rect">
            <a:avLst/>
          </a:prstGeom>
        </p:spPr>
      </p:pic>
      <p:sp>
        <p:nvSpPr>
          <p:cNvPr id="32" name="Abrir llave 31">
            <a:extLst>
              <a:ext uri="{FF2B5EF4-FFF2-40B4-BE49-F238E27FC236}">
                <a16:creationId xmlns:a16="http://schemas.microsoft.com/office/drawing/2014/main" id="{5F6F5F69-BA77-4F62-9691-CF1041C8E7E8}"/>
              </a:ext>
            </a:extLst>
          </p:cNvPr>
          <p:cNvSpPr/>
          <p:nvPr/>
        </p:nvSpPr>
        <p:spPr>
          <a:xfrm>
            <a:off x="1909476" y="448756"/>
            <a:ext cx="532971" cy="2507955"/>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 name="Imagen 3">
            <a:extLst>
              <a:ext uri="{FF2B5EF4-FFF2-40B4-BE49-F238E27FC236}">
                <a16:creationId xmlns:a16="http://schemas.microsoft.com/office/drawing/2014/main" id="{826D2DFD-26DB-4851-A728-E5CCAB53CD8B}"/>
              </a:ext>
            </a:extLst>
          </p:cNvPr>
          <p:cNvPicPr>
            <a:picLocks noChangeAspect="1"/>
          </p:cNvPicPr>
          <p:nvPr/>
        </p:nvPicPr>
        <p:blipFill>
          <a:blip r:embed="rId3"/>
          <a:stretch>
            <a:fillRect/>
          </a:stretch>
        </p:blipFill>
        <p:spPr>
          <a:xfrm>
            <a:off x="2922412" y="691826"/>
            <a:ext cx="5010849" cy="1971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ángulo 6">
            <a:extLst>
              <a:ext uri="{FF2B5EF4-FFF2-40B4-BE49-F238E27FC236}">
                <a16:creationId xmlns:a16="http://schemas.microsoft.com/office/drawing/2014/main" id="{F5ABED8A-C5A8-4D6F-AFDB-D955E0BD7243}"/>
              </a:ext>
            </a:extLst>
          </p:cNvPr>
          <p:cNvSpPr/>
          <p:nvPr/>
        </p:nvSpPr>
        <p:spPr>
          <a:xfrm>
            <a:off x="2964745" y="1394167"/>
            <a:ext cx="4851400" cy="567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01AEF337-6644-4326-9962-988FB2FEA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1421" y="414968"/>
            <a:ext cx="1800000" cy="1800000"/>
          </a:xfrm>
          <a:prstGeom prst="rect">
            <a:avLst/>
          </a:prstGeom>
          <a:ln>
            <a:solidFill>
              <a:srgbClr val="FF0000"/>
            </a:solidFill>
          </a:ln>
        </p:spPr>
      </p:pic>
      <p:sp>
        <p:nvSpPr>
          <p:cNvPr id="13" name="CuadroTexto 12">
            <a:extLst>
              <a:ext uri="{FF2B5EF4-FFF2-40B4-BE49-F238E27FC236}">
                <a16:creationId xmlns:a16="http://schemas.microsoft.com/office/drawing/2014/main" id="{FB2E5079-C440-4CDC-AD0D-637D50079F0C}"/>
              </a:ext>
            </a:extLst>
          </p:cNvPr>
          <p:cNvSpPr txBox="1"/>
          <p:nvPr/>
        </p:nvSpPr>
        <p:spPr>
          <a:xfrm>
            <a:off x="9378606" y="2273513"/>
            <a:ext cx="2031295" cy="461665"/>
          </a:xfrm>
          <a:prstGeom prst="rect">
            <a:avLst/>
          </a:prstGeom>
          <a:noFill/>
        </p:spPr>
        <p:txBody>
          <a:bodyPr wrap="square" rtlCol="0">
            <a:spAutoFit/>
          </a:bodyPr>
          <a:lstStyle/>
          <a:p>
            <a:pPr algn="ctr"/>
            <a:r>
              <a:rPr lang="es-CO" sz="1200" dirty="0">
                <a:latin typeface="Century Gothic" panose="020B0502020202020204" pitchFamily="34" charset="0"/>
              </a:rPr>
              <a:t>Diferencia clara entre los modelos</a:t>
            </a:r>
          </a:p>
        </p:txBody>
      </p:sp>
      <p:cxnSp>
        <p:nvCxnSpPr>
          <p:cNvPr id="9" name="Conector recto 8">
            <a:extLst>
              <a:ext uri="{FF2B5EF4-FFF2-40B4-BE49-F238E27FC236}">
                <a16:creationId xmlns:a16="http://schemas.microsoft.com/office/drawing/2014/main" id="{E9943699-3483-4E12-8C60-AF91D71825E1}"/>
              </a:ext>
            </a:extLst>
          </p:cNvPr>
          <p:cNvCxnSpPr>
            <a:stCxn id="7" idx="3"/>
            <a:endCxn id="5" idx="1"/>
          </p:cNvCxnSpPr>
          <p:nvPr/>
        </p:nvCxnSpPr>
        <p:spPr>
          <a:xfrm flipV="1">
            <a:off x="7816145" y="1314968"/>
            <a:ext cx="1575276" cy="36283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Conector recto 10">
            <a:extLst>
              <a:ext uri="{FF2B5EF4-FFF2-40B4-BE49-F238E27FC236}">
                <a16:creationId xmlns:a16="http://schemas.microsoft.com/office/drawing/2014/main" id="{9D6ACEEC-FF90-4C8A-AD57-B5722DC05D19}"/>
              </a:ext>
            </a:extLst>
          </p:cNvPr>
          <p:cNvCxnSpPr>
            <a:cxnSpLocks/>
          </p:cNvCxnSpPr>
          <p:nvPr/>
        </p:nvCxnSpPr>
        <p:spPr>
          <a:xfrm flipV="1">
            <a:off x="788156" y="3286918"/>
            <a:ext cx="10615688" cy="67733"/>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4BFCFA2F-9A95-4AE8-8D67-3E8EF0A8A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5961" y="3759466"/>
            <a:ext cx="1800000" cy="1800000"/>
          </a:xfrm>
          <a:prstGeom prst="rect">
            <a:avLst/>
          </a:prstGeom>
        </p:spPr>
      </p:pic>
      <p:sp>
        <p:nvSpPr>
          <p:cNvPr id="20" name="CuadroTexto 19">
            <a:extLst>
              <a:ext uri="{FF2B5EF4-FFF2-40B4-BE49-F238E27FC236}">
                <a16:creationId xmlns:a16="http://schemas.microsoft.com/office/drawing/2014/main" id="{4747AE78-32CF-4DBE-8E03-F7112E3B644F}"/>
              </a:ext>
            </a:extLst>
          </p:cNvPr>
          <p:cNvSpPr txBox="1"/>
          <p:nvPr/>
        </p:nvSpPr>
        <p:spPr>
          <a:xfrm>
            <a:off x="1160313" y="5507091"/>
            <a:ext cx="2031295" cy="276999"/>
          </a:xfrm>
          <a:prstGeom prst="rect">
            <a:avLst/>
          </a:prstGeom>
          <a:noFill/>
        </p:spPr>
        <p:txBody>
          <a:bodyPr wrap="square" rtlCol="0">
            <a:spAutoFit/>
          </a:bodyPr>
          <a:lstStyle/>
          <a:p>
            <a:pPr algn="ctr"/>
            <a:r>
              <a:rPr lang="es-CO" sz="1200" dirty="0">
                <a:latin typeface="Century Gothic" panose="020B0502020202020204" pitchFamily="34" charset="0"/>
              </a:rPr>
              <a:t>Tablero de Visualización</a:t>
            </a:r>
          </a:p>
        </p:txBody>
      </p:sp>
      <p:sp>
        <p:nvSpPr>
          <p:cNvPr id="21" name="Cheurón 15">
            <a:extLst>
              <a:ext uri="{FF2B5EF4-FFF2-40B4-BE49-F238E27FC236}">
                <a16:creationId xmlns:a16="http://schemas.microsoft.com/office/drawing/2014/main" id="{D2498FCB-7FD7-4088-8A09-42D6B8D54E45}"/>
              </a:ext>
            </a:extLst>
          </p:cNvPr>
          <p:cNvSpPr/>
          <p:nvPr/>
        </p:nvSpPr>
        <p:spPr>
          <a:xfrm>
            <a:off x="3191608" y="4401750"/>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6" name="Imagen 15">
            <a:extLst>
              <a:ext uri="{FF2B5EF4-FFF2-40B4-BE49-F238E27FC236}">
                <a16:creationId xmlns:a16="http://schemas.microsoft.com/office/drawing/2014/main" id="{6E813BC7-E155-4210-9B4A-B11E1C94DB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2118" y="3759466"/>
            <a:ext cx="1800000" cy="1800000"/>
          </a:xfrm>
          <a:prstGeom prst="rect">
            <a:avLst/>
          </a:prstGeom>
        </p:spPr>
      </p:pic>
      <p:sp>
        <p:nvSpPr>
          <p:cNvPr id="24" name="CuadroTexto 23">
            <a:extLst>
              <a:ext uri="{FF2B5EF4-FFF2-40B4-BE49-F238E27FC236}">
                <a16:creationId xmlns:a16="http://schemas.microsoft.com/office/drawing/2014/main" id="{DE7B777F-843C-45E0-83B2-81DFD770818D}"/>
              </a:ext>
            </a:extLst>
          </p:cNvPr>
          <p:cNvSpPr txBox="1"/>
          <p:nvPr/>
        </p:nvSpPr>
        <p:spPr>
          <a:xfrm>
            <a:off x="3752784" y="5507091"/>
            <a:ext cx="2387980" cy="461665"/>
          </a:xfrm>
          <a:prstGeom prst="rect">
            <a:avLst/>
          </a:prstGeom>
          <a:noFill/>
        </p:spPr>
        <p:txBody>
          <a:bodyPr wrap="square" rtlCol="0">
            <a:spAutoFit/>
          </a:bodyPr>
          <a:lstStyle/>
          <a:p>
            <a:pPr algn="ctr"/>
            <a:r>
              <a:rPr lang="es-CO" sz="1200" dirty="0">
                <a:latin typeface="Century Gothic" panose="020B0502020202020204" pitchFamily="34" charset="0"/>
              </a:rPr>
              <a:t>Base de datos relacionada y reorganizada</a:t>
            </a:r>
          </a:p>
        </p:txBody>
      </p:sp>
      <p:sp>
        <p:nvSpPr>
          <p:cNvPr id="25" name="Cheurón 15">
            <a:extLst>
              <a:ext uri="{FF2B5EF4-FFF2-40B4-BE49-F238E27FC236}">
                <a16:creationId xmlns:a16="http://schemas.microsoft.com/office/drawing/2014/main" id="{E2F93B9E-3EF9-400C-A6A9-03C993A26472}"/>
              </a:ext>
            </a:extLst>
          </p:cNvPr>
          <p:cNvSpPr/>
          <p:nvPr/>
        </p:nvSpPr>
        <p:spPr>
          <a:xfrm>
            <a:off x="6026603" y="4365084"/>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26" name="Imagen 25">
            <a:extLst>
              <a:ext uri="{FF2B5EF4-FFF2-40B4-BE49-F238E27FC236}">
                <a16:creationId xmlns:a16="http://schemas.microsoft.com/office/drawing/2014/main" id="{75A0D918-4DF0-4B46-BB83-2C0C1BD63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1028" y="3759466"/>
            <a:ext cx="1800000" cy="1800000"/>
          </a:xfrm>
          <a:prstGeom prst="rect">
            <a:avLst/>
          </a:prstGeom>
        </p:spPr>
      </p:pic>
      <p:sp>
        <p:nvSpPr>
          <p:cNvPr id="27" name="CuadroTexto 26">
            <a:extLst>
              <a:ext uri="{FF2B5EF4-FFF2-40B4-BE49-F238E27FC236}">
                <a16:creationId xmlns:a16="http://schemas.microsoft.com/office/drawing/2014/main" id="{398086DD-9EE2-475A-A54B-3D6540A25163}"/>
              </a:ext>
            </a:extLst>
          </p:cNvPr>
          <p:cNvSpPr txBox="1"/>
          <p:nvPr/>
        </p:nvSpPr>
        <p:spPr>
          <a:xfrm>
            <a:off x="6661256" y="5507091"/>
            <a:ext cx="2031295" cy="461665"/>
          </a:xfrm>
          <a:prstGeom prst="rect">
            <a:avLst/>
          </a:prstGeom>
          <a:noFill/>
        </p:spPr>
        <p:txBody>
          <a:bodyPr wrap="square" rtlCol="0">
            <a:spAutoFit/>
          </a:bodyPr>
          <a:lstStyle/>
          <a:p>
            <a:pPr algn="ctr"/>
            <a:r>
              <a:rPr lang="es-CO" sz="1200" dirty="0">
                <a:latin typeface="Century Gothic" panose="020B0502020202020204" pitchFamily="34" charset="0"/>
              </a:rPr>
              <a:t>Modelo de predicción Entrenado</a:t>
            </a:r>
          </a:p>
        </p:txBody>
      </p:sp>
      <p:sp>
        <p:nvSpPr>
          <p:cNvPr id="28" name="Cheurón 15">
            <a:extLst>
              <a:ext uri="{FF2B5EF4-FFF2-40B4-BE49-F238E27FC236}">
                <a16:creationId xmlns:a16="http://schemas.microsoft.com/office/drawing/2014/main" id="{4C8FFDEB-6BCB-4A91-BDC3-A4FA80872DF7}"/>
              </a:ext>
            </a:extLst>
          </p:cNvPr>
          <p:cNvSpPr/>
          <p:nvPr/>
        </p:nvSpPr>
        <p:spPr>
          <a:xfrm>
            <a:off x="8800328" y="4360124"/>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8" name="Imagen 17">
            <a:extLst>
              <a:ext uri="{FF2B5EF4-FFF2-40B4-BE49-F238E27FC236}">
                <a16:creationId xmlns:a16="http://schemas.microsoft.com/office/drawing/2014/main" id="{F41B2B4F-EFC5-4586-B68F-EB5BEE591B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9938" y="3759466"/>
            <a:ext cx="1800000" cy="1800000"/>
          </a:xfrm>
          <a:prstGeom prst="rect">
            <a:avLst/>
          </a:prstGeom>
        </p:spPr>
      </p:pic>
      <p:sp>
        <p:nvSpPr>
          <p:cNvPr id="33" name="CuadroTexto 32">
            <a:extLst>
              <a:ext uri="{FF2B5EF4-FFF2-40B4-BE49-F238E27FC236}">
                <a16:creationId xmlns:a16="http://schemas.microsoft.com/office/drawing/2014/main" id="{16219A4D-9AA6-42F3-8F97-C914199C9D61}"/>
              </a:ext>
            </a:extLst>
          </p:cNvPr>
          <p:cNvSpPr txBox="1"/>
          <p:nvPr/>
        </p:nvSpPr>
        <p:spPr>
          <a:xfrm>
            <a:off x="9378606" y="5507090"/>
            <a:ext cx="2031295" cy="461665"/>
          </a:xfrm>
          <a:prstGeom prst="rect">
            <a:avLst/>
          </a:prstGeom>
          <a:noFill/>
        </p:spPr>
        <p:txBody>
          <a:bodyPr wrap="square" rtlCol="0">
            <a:spAutoFit/>
          </a:bodyPr>
          <a:lstStyle/>
          <a:p>
            <a:pPr algn="ctr"/>
            <a:r>
              <a:rPr lang="es-CO" sz="1200" dirty="0">
                <a:latin typeface="Century Gothic" panose="020B0502020202020204" pitchFamily="34" charset="0"/>
              </a:rPr>
              <a:t>Gestión Integral de los Activos en el enfoque</a:t>
            </a:r>
          </a:p>
        </p:txBody>
      </p:sp>
      <p:pic>
        <p:nvPicPr>
          <p:cNvPr id="34" name="Imagen 33">
            <a:extLst>
              <a:ext uri="{FF2B5EF4-FFF2-40B4-BE49-F238E27FC236}">
                <a16:creationId xmlns:a16="http://schemas.microsoft.com/office/drawing/2014/main" id="{3A25224B-6A5B-4831-98CB-80BE594A26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5960" y="4401750"/>
            <a:ext cx="720000" cy="720000"/>
          </a:xfrm>
          <a:prstGeom prst="rect">
            <a:avLst/>
          </a:prstGeom>
        </p:spPr>
      </p:pic>
      <p:pic>
        <p:nvPicPr>
          <p:cNvPr id="35" name="Imagen 34">
            <a:extLst>
              <a:ext uri="{FF2B5EF4-FFF2-40B4-BE49-F238E27FC236}">
                <a16:creationId xmlns:a16="http://schemas.microsoft.com/office/drawing/2014/main" id="{D3C113E8-216F-4FE3-B749-CF1129C060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0922" y="4299466"/>
            <a:ext cx="720000" cy="720000"/>
          </a:xfrm>
          <a:prstGeom prst="rect">
            <a:avLst/>
          </a:prstGeom>
        </p:spPr>
      </p:pic>
      <p:pic>
        <p:nvPicPr>
          <p:cNvPr id="37" name="Imagen 36">
            <a:extLst>
              <a:ext uri="{FF2B5EF4-FFF2-40B4-BE49-F238E27FC236}">
                <a16:creationId xmlns:a16="http://schemas.microsoft.com/office/drawing/2014/main" id="{CFD0E2F5-DD64-44ED-A3D2-C2557ADF2F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110" y="4299466"/>
            <a:ext cx="720000" cy="720000"/>
          </a:xfrm>
          <a:prstGeom prst="rect">
            <a:avLst/>
          </a:prstGeom>
        </p:spPr>
      </p:pic>
      <p:pic>
        <p:nvPicPr>
          <p:cNvPr id="38" name="Imagen 37">
            <a:extLst>
              <a:ext uri="{FF2B5EF4-FFF2-40B4-BE49-F238E27FC236}">
                <a16:creationId xmlns:a16="http://schemas.microsoft.com/office/drawing/2014/main" id="{4A2D71DB-29D7-4DC4-9098-2FFF47E49A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6040" y="4301558"/>
            <a:ext cx="720000" cy="720000"/>
          </a:xfrm>
          <a:prstGeom prst="rect">
            <a:avLst/>
          </a:prstGeom>
        </p:spPr>
      </p:pic>
    </p:spTree>
    <p:extLst>
      <p:ext uri="{BB962C8B-B14F-4D97-AF65-F5344CB8AC3E}">
        <p14:creationId xmlns:p14="http://schemas.microsoft.com/office/powerpoint/2010/main" val="414216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2000"/>
                                        <p:tgtEl>
                                          <p:spTgt spid="7"/>
                                        </p:tgtEl>
                                      </p:cBhvr>
                                    </p:animEffect>
                                  </p:childTnLst>
                                </p:cTn>
                              </p:par>
                              <p:par>
                                <p:cTn id="22" presetID="21" presetClass="entr" presetSubtype="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par>
                                <p:cTn id="25" presetID="21" presetClass="entr" presetSubtype="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1)">
                                      <p:cBhvr>
                                        <p:cTn id="27" dur="2000"/>
                                        <p:tgtEl>
                                          <p:spTgt spid="5"/>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9" grpId="0"/>
      <p:bldP spid="32" grpId="0" animBg="1"/>
      <p:bldP spid="7" grpId="0" animBg="1"/>
      <p:bldP spid="13" grpId="0"/>
      <p:bldP spid="20" grpId="0"/>
      <p:bldP spid="21" grpId="0" animBg="1"/>
      <p:bldP spid="24" grpId="0"/>
      <p:bldP spid="25" grpId="0" animBg="1"/>
      <p:bldP spid="27" grpId="0"/>
      <p:bldP spid="28" grpId="0" animBg="1"/>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51EF9A-BE9C-4A63-B526-E0CEB4D0A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551" y="1456734"/>
            <a:ext cx="1080000" cy="1080000"/>
          </a:xfrm>
          <a:prstGeom prst="rect">
            <a:avLst/>
          </a:prstGeom>
        </p:spPr>
      </p:pic>
      <p:sp>
        <p:nvSpPr>
          <p:cNvPr id="6" name="CuadroTexto 5">
            <a:extLst>
              <a:ext uri="{FF2B5EF4-FFF2-40B4-BE49-F238E27FC236}">
                <a16:creationId xmlns:a16="http://schemas.microsoft.com/office/drawing/2014/main" id="{4EC7C0FC-9B86-4560-A50C-5C778581398B}"/>
              </a:ext>
            </a:extLst>
          </p:cNvPr>
          <p:cNvSpPr txBox="1"/>
          <p:nvPr/>
        </p:nvSpPr>
        <p:spPr>
          <a:xfrm>
            <a:off x="4381500" y="240268"/>
            <a:ext cx="3429000" cy="369332"/>
          </a:xfrm>
          <a:prstGeom prst="rect">
            <a:avLst/>
          </a:prstGeom>
          <a:noFill/>
        </p:spPr>
        <p:txBody>
          <a:bodyPr wrap="square" rtlCol="0">
            <a:spAutoFit/>
          </a:bodyPr>
          <a:lstStyle/>
          <a:p>
            <a:r>
              <a:rPr lang="es-CO" dirty="0">
                <a:latin typeface="Century Gothic" panose="020B0502020202020204" pitchFamily="34" charset="0"/>
              </a:rPr>
              <a:t>CONTEXTO DEL PROBLEMA</a:t>
            </a:r>
          </a:p>
        </p:txBody>
      </p:sp>
      <p:sp>
        <p:nvSpPr>
          <p:cNvPr id="7" name="CuadroTexto 6">
            <a:extLst>
              <a:ext uri="{FF2B5EF4-FFF2-40B4-BE49-F238E27FC236}">
                <a16:creationId xmlns:a16="http://schemas.microsoft.com/office/drawing/2014/main" id="{E025B8E0-44BB-40AF-A7E5-9613B9DAC915}"/>
              </a:ext>
            </a:extLst>
          </p:cNvPr>
          <p:cNvSpPr txBox="1"/>
          <p:nvPr/>
        </p:nvSpPr>
        <p:spPr>
          <a:xfrm>
            <a:off x="1174551" y="1179735"/>
            <a:ext cx="945377" cy="276999"/>
          </a:xfrm>
          <a:prstGeom prst="rect">
            <a:avLst/>
          </a:prstGeom>
          <a:noFill/>
        </p:spPr>
        <p:txBody>
          <a:bodyPr wrap="square" rtlCol="0">
            <a:spAutoFit/>
          </a:bodyPr>
          <a:lstStyle/>
          <a:p>
            <a:pPr algn="ctr"/>
            <a:r>
              <a:rPr lang="es-CO" sz="1200" dirty="0">
                <a:latin typeface="Century Gothic" panose="020B0502020202020204" pitchFamily="34" charset="0"/>
              </a:rPr>
              <a:t>Empresa</a:t>
            </a:r>
          </a:p>
        </p:txBody>
      </p:sp>
      <p:sp>
        <p:nvSpPr>
          <p:cNvPr id="8" name="CuadroTexto 7">
            <a:extLst>
              <a:ext uri="{FF2B5EF4-FFF2-40B4-BE49-F238E27FC236}">
                <a16:creationId xmlns:a16="http://schemas.microsoft.com/office/drawing/2014/main" id="{B9A5575A-0D10-457B-A1AC-36F09B4C854C}"/>
              </a:ext>
            </a:extLst>
          </p:cNvPr>
          <p:cNvSpPr txBox="1"/>
          <p:nvPr/>
        </p:nvSpPr>
        <p:spPr>
          <a:xfrm>
            <a:off x="809895" y="2536734"/>
            <a:ext cx="1809311" cy="461665"/>
          </a:xfrm>
          <a:prstGeom prst="rect">
            <a:avLst/>
          </a:prstGeom>
          <a:noFill/>
        </p:spPr>
        <p:txBody>
          <a:bodyPr wrap="square" rtlCol="0">
            <a:spAutoFit/>
          </a:bodyPr>
          <a:lstStyle/>
          <a:p>
            <a:pPr algn="ctr"/>
            <a:r>
              <a:rPr lang="es-CO" sz="1200" dirty="0">
                <a:latin typeface="Century Gothic" panose="020B0502020202020204" pitchFamily="34" charset="0"/>
              </a:rPr>
              <a:t>Instalaciones eléctricas</a:t>
            </a:r>
          </a:p>
        </p:txBody>
      </p:sp>
      <p:sp>
        <p:nvSpPr>
          <p:cNvPr id="9" name="Cheurón 15">
            <a:extLst>
              <a:ext uri="{FF2B5EF4-FFF2-40B4-BE49-F238E27FC236}">
                <a16:creationId xmlns:a16="http://schemas.microsoft.com/office/drawing/2014/main" id="{AA1D374A-0646-4DD6-99F5-7B990CAD179F}"/>
              </a:ext>
            </a:extLst>
          </p:cNvPr>
          <p:cNvSpPr/>
          <p:nvPr/>
        </p:nvSpPr>
        <p:spPr>
          <a:xfrm>
            <a:off x="2619206" y="1763516"/>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1" name="Imagen 10">
            <a:extLst>
              <a:ext uri="{FF2B5EF4-FFF2-40B4-BE49-F238E27FC236}">
                <a16:creationId xmlns:a16="http://schemas.microsoft.com/office/drawing/2014/main" id="{E2E47105-30EC-4A5D-A829-4A5F277DF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500" y="1522858"/>
            <a:ext cx="1080000" cy="1080000"/>
          </a:xfrm>
          <a:prstGeom prst="rect">
            <a:avLst/>
          </a:prstGeom>
        </p:spPr>
      </p:pic>
      <p:sp>
        <p:nvSpPr>
          <p:cNvPr id="12" name="CuadroTexto 11">
            <a:extLst>
              <a:ext uri="{FF2B5EF4-FFF2-40B4-BE49-F238E27FC236}">
                <a16:creationId xmlns:a16="http://schemas.microsoft.com/office/drawing/2014/main" id="{C776E711-21F6-4BC9-AF02-495CC64F1C6D}"/>
              </a:ext>
            </a:extLst>
          </p:cNvPr>
          <p:cNvSpPr txBox="1"/>
          <p:nvPr/>
        </p:nvSpPr>
        <p:spPr>
          <a:xfrm>
            <a:off x="3438886" y="1171727"/>
            <a:ext cx="1885228" cy="276999"/>
          </a:xfrm>
          <a:prstGeom prst="rect">
            <a:avLst/>
          </a:prstGeom>
          <a:noFill/>
        </p:spPr>
        <p:txBody>
          <a:bodyPr wrap="square" rtlCol="0">
            <a:spAutoFit/>
          </a:bodyPr>
          <a:lstStyle/>
          <a:p>
            <a:pPr algn="ctr"/>
            <a:r>
              <a:rPr lang="es-CO" sz="1200" dirty="0">
                <a:latin typeface="Century Gothic" panose="020B0502020202020204" pitchFamily="34" charset="0"/>
              </a:rPr>
              <a:t>Problemática general</a:t>
            </a:r>
          </a:p>
        </p:txBody>
      </p:sp>
      <p:sp>
        <p:nvSpPr>
          <p:cNvPr id="13" name="CuadroTexto 12">
            <a:extLst>
              <a:ext uri="{FF2B5EF4-FFF2-40B4-BE49-F238E27FC236}">
                <a16:creationId xmlns:a16="http://schemas.microsoft.com/office/drawing/2014/main" id="{81CB00FD-D900-4F62-8324-4F576808B805}"/>
              </a:ext>
            </a:extLst>
          </p:cNvPr>
          <p:cNvSpPr txBox="1"/>
          <p:nvPr/>
        </p:nvSpPr>
        <p:spPr>
          <a:xfrm>
            <a:off x="3476844" y="2602858"/>
            <a:ext cx="1809311" cy="461665"/>
          </a:xfrm>
          <a:prstGeom prst="rect">
            <a:avLst/>
          </a:prstGeom>
          <a:noFill/>
        </p:spPr>
        <p:txBody>
          <a:bodyPr wrap="square" rtlCol="0">
            <a:spAutoFit/>
          </a:bodyPr>
          <a:lstStyle/>
          <a:p>
            <a:pPr algn="ctr"/>
            <a:r>
              <a:rPr lang="es-CO" sz="1200" dirty="0">
                <a:latin typeface="Century Gothic" panose="020B0502020202020204" pitchFamily="34" charset="0"/>
              </a:rPr>
              <a:t>Ineficiencia en el manejo de activos</a:t>
            </a:r>
          </a:p>
        </p:txBody>
      </p:sp>
      <p:sp>
        <p:nvSpPr>
          <p:cNvPr id="14" name="Cheurón 15">
            <a:extLst>
              <a:ext uri="{FF2B5EF4-FFF2-40B4-BE49-F238E27FC236}">
                <a16:creationId xmlns:a16="http://schemas.microsoft.com/office/drawing/2014/main" id="{5F9863EC-9D6F-4751-9A60-A20DB3911782}"/>
              </a:ext>
            </a:extLst>
          </p:cNvPr>
          <p:cNvSpPr/>
          <p:nvPr/>
        </p:nvSpPr>
        <p:spPr>
          <a:xfrm>
            <a:off x="5489406" y="1763516"/>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16" name="Imagen 15">
            <a:extLst>
              <a:ext uri="{FF2B5EF4-FFF2-40B4-BE49-F238E27FC236}">
                <a16:creationId xmlns:a16="http://schemas.microsoft.com/office/drawing/2014/main" id="{9E7F6C24-1781-4CEB-8AB1-017FF827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239" y="1448726"/>
            <a:ext cx="1080000" cy="1080000"/>
          </a:xfrm>
          <a:prstGeom prst="rect">
            <a:avLst/>
          </a:prstGeom>
        </p:spPr>
      </p:pic>
      <p:sp>
        <p:nvSpPr>
          <p:cNvPr id="17" name="CuadroTexto 16">
            <a:extLst>
              <a:ext uri="{FF2B5EF4-FFF2-40B4-BE49-F238E27FC236}">
                <a16:creationId xmlns:a16="http://schemas.microsoft.com/office/drawing/2014/main" id="{95D2C3DD-BE6E-4817-9533-ED7FFA136971}"/>
              </a:ext>
            </a:extLst>
          </p:cNvPr>
          <p:cNvSpPr txBox="1"/>
          <p:nvPr/>
        </p:nvSpPr>
        <p:spPr>
          <a:xfrm>
            <a:off x="5956300" y="1171726"/>
            <a:ext cx="2201334" cy="276999"/>
          </a:xfrm>
          <a:prstGeom prst="rect">
            <a:avLst/>
          </a:prstGeom>
          <a:noFill/>
        </p:spPr>
        <p:txBody>
          <a:bodyPr wrap="square" rtlCol="0">
            <a:spAutoFit/>
          </a:bodyPr>
          <a:lstStyle/>
          <a:p>
            <a:pPr algn="ctr"/>
            <a:r>
              <a:rPr lang="es-CO" sz="1200" dirty="0">
                <a:latin typeface="Century Gothic" panose="020B0502020202020204" pitchFamily="34" charset="0"/>
              </a:rPr>
              <a:t>Foco principal del trabajo</a:t>
            </a:r>
          </a:p>
        </p:txBody>
      </p:sp>
      <p:sp>
        <p:nvSpPr>
          <p:cNvPr id="18" name="CuadroTexto 17">
            <a:extLst>
              <a:ext uri="{FF2B5EF4-FFF2-40B4-BE49-F238E27FC236}">
                <a16:creationId xmlns:a16="http://schemas.microsoft.com/office/drawing/2014/main" id="{43D3F879-2BEE-4294-8386-B69E56285D92}"/>
              </a:ext>
            </a:extLst>
          </p:cNvPr>
          <p:cNvSpPr txBox="1"/>
          <p:nvPr/>
        </p:nvSpPr>
        <p:spPr>
          <a:xfrm>
            <a:off x="6143793" y="2602857"/>
            <a:ext cx="1809311" cy="461665"/>
          </a:xfrm>
          <a:prstGeom prst="rect">
            <a:avLst/>
          </a:prstGeom>
          <a:noFill/>
        </p:spPr>
        <p:txBody>
          <a:bodyPr wrap="square" rtlCol="0">
            <a:spAutoFit/>
          </a:bodyPr>
          <a:lstStyle/>
          <a:p>
            <a:pPr algn="ctr"/>
            <a:r>
              <a:rPr lang="es-CO" sz="1200" dirty="0">
                <a:latin typeface="Century Gothic" panose="020B0502020202020204" pitchFamily="34" charset="0"/>
              </a:rPr>
              <a:t>Área de TI de la empresa</a:t>
            </a:r>
          </a:p>
        </p:txBody>
      </p:sp>
      <p:sp>
        <p:nvSpPr>
          <p:cNvPr id="19" name="Cheurón 15">
            <a:extLst>
              <a:ext uri="{FF2B5EF4-FFF2-40B4-BE49-F238E27FC236}">
                <a16:creationId xmlns:a16="http://schemas.microsoft.com/office/drawing/2014/main" id="{57CD44EE-F50B-42C1-AA13-AC9F058A7E8A}"/>
              </a:ext>
            </a:extLst>
          </p:cNvPr>
          <p:cNvSpPr/>
          <p:nvPr/>
        </p:nvSpPr>
        <p:spPr>
          <a:xfrm>
            <a:off x="8157634" y="1763516"/>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21" name="Imagen 20">
            <a:extLst>
              <a:ext uri="{FF2B5EF4-FFF2-40B4-BE49-F238E27FC236}">
                <a16:creationId xmlns:a16="http://schemas.microsoft.com/office/drawing/2014/main" id="{D2CDF2AF-9976-4607-9146-F4F6B647D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644" y="1456734"/>
            <a:ext cx="1080000" cy="1080000"/>
          </a:xfrm>
          <a:prstGeom prst="rect">
            <a:avLst/>
          </a:prstGeom>
        </p:spPr>
      </p:pic>
      <p:sp>
        <p:nvSpPr>
          <p:cNvPr id="22" name="CuadroTexto 21">
            <a:extLst>
              <a:ext uri="{FF2B5EF4-FFF2-40B4-BE49-F238E27FC236}">
                <a16:creationId xmlns:a16="http://schemas.microsoft.com/office/drawing/2014/main" id="{79DA0B4E-9EC3-43B0-BA36-843518216B00}"/>
              </a:ext>
            </a:extLst>
          </p:cNvPr>
          <p:cNvSpPr txBox="1"/>
          <p:nvPr/>
        </p:nvSpPr>
        <p:spPr>
          <a:xfrm>
            <a:off x="8789820" y="1171725"/>
            <a:ext cx="2201334" cy="276999"/>
          </a:xfrm>
          <a:prstGeom prst="rect">
            <a:avLst/>
          </a:prstGeom>
          <a:noFill/>
        </p:spPr>
        <p:txBody>
          <a:bodyPr wrap="square" rtlCol="0">
            <a:spAutoFit/>
          </a:bodyPr>
          <a:lstStyle/>
          <a:p>
            <a:pPr algn="ctr"/>
            <a:r>
              <a:rPr lang="es-CO" sz="1200" dirty="0">
                <a:latin typeface="Century Gothic" panose="020B0502020202020204" pitchFamily="34" charset="0"/>
              </a:rPr>
              <a:t>Problemática especifica</a:t>
            </a:r>
          </a:p>
        </p:txBody>
      </p:sp>
      <p:sp>
        <p:nvSpPr>
          <p:cNvPr id="23" name="CuadroTexto 22">
            <a:extLst>
              <a:ext uri="{FF2B5EF4-FFF2-40B4-BE49-F238E27FC236}">
                <a16:creationId xmlns:a16="http://schemas.microsoft.com/office/drawing/2014/main" id="{3E76AA11-8A59-4144-8ABB-819F458516C8}"/>
              </a:ext>
            </a:extLst>
          </p:cNvPr>
          <p:cNvSpPr txBox="1"/>
          <p:nvPr/>
        </p:nvSpPr>
        <p:spPr>
          <a:xfrm>
            <a:off x="8670459" y="2527595"/>
            <a:ext cx="2520369" cy="830997"/>
          </a:xfrm>
          <a:prstGeom prst="rect">
            <a:avLst/>
          </a:prstGeom>
          <a:noFill/>
        </p:spPr>
        <p:txBody>
          <a:bodyPr wrap="square" rtlCol="0">
            <a:spAutoFit/>
          </a:bodyPr>
          <a:lstStyle/>
          <a:p>
            <a:pPr algn="ctr"/>
            <a:r>
              <a:rPr lang="es-CO" sz="1200" dirty="0">
                <a:latin typeface="Century Gothic" panose="020B0502020202020204" pitchFamily="34" charset="0"/>
              </a:rPr>
              <a:t>- Asignaciones</a:t>
            </a:r>
          </a:p>
          <a:p>
            <a:pPr algn="ctr"/>
            <a:r>
              <a:rPr lang="es-CO" sz="1200" dirty="0">
                <a:latin typeface="Century Gothic" panose="020B0502020202020204" pitchFamily="34" charset="0"/>
              </a:rPr>
              <a:t>- Falta de control financiero</a:t>
            </a:r>
          </a:p>
          <a:p>
            <a:pPr algn="ctr"/>
            <a:r>
              <a:rPr lang="es-CO" sz="1200" dirty="0">
                <a:latin typeface="Century Gothic" panose="020B0502020202020204" pitchFamily="34" charset="0"/>
              </a:rPr>
              <a:t>- Longevidad</a:t>
            </a:r>
          </a:p>
          <a:p>
            <a:pPr algn="ctr"/>
            <a:r>
              <a:rPr lang="es-CO" sz="1200" dirty="0">
                <a:latin typeface="Century Gothic" panose="020B0502020202020204" pitchFamily="34" charset="0"/>
              </a:rPr>
              <a:t>- Riesgos presupuestales</a:t>
            </a:r>
          </a:p>
        </p:txBody>
      </p:sp>
      <p:sp>
        <p:nvSpPr>
          <p:cNvPr id="24" name="Cheurón 15">
            <a:extLst>
              <a:ext uri="{FF2B5EF4-FFF2-40B4-BE49-F238E27FC236}">
                <a16:creationId xmlns:a16="http://schemas.microsoft.com/office/drawing/2014/main" id="{DFDFD311-B7D7-4518-8819-BEF51A3F1BF6}"/>
              </a:ext>
            </a:extLst>
          </p:cNvPr>
          <p:cNvSpPr/>
          <p:nvPr/>
        </p:nvSpPr>
        <p:spPr>
          <a:xfrm rot="5400000">
            <a:off x="11110583" y="3129658"/>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26" name="Imagen 25">
            <a:extLst>
              <a:ext uri="{FF2B5EF4-FFF2-40B4-BE49-F238E27FC236}">
                <a16:creationId xmlns:a16="http://schemas.microsoft.com/office/drawing/2014/main" id="{6F6DA43F-25C6-47F4-BB6A-25EF9B1D68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9615" y="4183895"/>
            <a:ext cx="1080000" cy="1080000"/>
          </a:xfrm>
          <a:prstGeom prst="rect">
            <a:avLst/>
          </a:prstGeom>
        </p:spPr>
      </p:pic>
      <p:sp>
        <p:nvSpPr>
          <p:cNvPr id="27" name="CuadroTexto 26">
            <a:extLst>
              <a:ext uri="{FF2B5EF4-FFF2-40B4-BE49-F238E27FC236}">
                <a16:creationId xmlns:a16="http://schemas.microsoft.com/office/drawing/2014/main" id="{106D5BBA-E948-41B6-9E14-A2FE89CE3D3F}"/>
              </a:ext>
            </a:extLst>
          </p:cNvPr>
          <p:cNvSpPr txBox="1"/>
          <p:nvPr/>
        </p:nvSpPr>
        <p:spPr>
          <a:xfrm>
            <a:off x="8908948" y="3875401"/>
            <a:ext cx="2201334" cy="276999"/>
          </a:xfrm>
          <a:prstGeom prst="rect">
            <a:avLst/>
          </a:prstGeom>
          <a:noFill/>
        </p:spPr>
        <p:txBody>
          <a:bodyPr wrap="square" rtlCol="0">
            <a:spAutoFit/>
          </a:bodyPr>
          <a:lstStyle/>
          <a:p>
            <a:pPr algn="ctr"/>
            <a:r>
              <a:rPr lang="es-CO" sz="1200" dirty="0">
                <a:latin typeface="Century Gothic" panose="020B0502020202020204" pitchFamily="34" charset="0"/>
              </a:rPr>
              <a:t>Trabajo realizado</a:t>
            </a:r>
          </a:p>
        </p:txBody>
      </p:sp>
      <p:sp>
        <p:nvSpPr>
          <p:cNvPr id="28" name="CuadroTexto 27">
            <a:extLst>
              <a:ext uri="{FF2B5EF4-FFF2-40B4-BE49-F238E27FC236}">
                <a16:creationId xmlns:a16="http://schemas.microsoft.com/office/drawing/2014/main" id="{9E314BB2-F545-4567-8970-52ADCB5095C8}"/>
              </a:ext>
            </a:extLst>
          </p:cNvPr>
          <p:cNvSpPr txBox="1"/>
          <p:nvPr/>
        </p:nvSpPr>
        <p:spPr>
          <a:xfrm>
            <a:off x="8908948" y="5262766"/>
            <a:ext cx="2201334" cy="830997"/>
          </a:xfrm>
          <a:prstGeom prst="rect">
            <a:avLst/>
          </a:prstGeom>
          <a:noFill/>
        </p:spPr>
        <p:txBody>
          <a:bodyPr wrap="square" rtlCol="0">
            <a:spAutoFit/>
          </a:bodyPr>
          <a:lstStyle/>
          <a:p>
            <a:pPr algn="ctr"/>
            <a:r>
              <a:rPr lang="es-CO" sz="1200" dirty="0">
                <a:latin typeface="Century Gothic" panose="020B0502020202020204" pitchFamily="34" charset="0"/>
              </a:rPr>
              <a:t>Framework para la administración de activos tecnológicos basado en Big Data</a:t>
            </a:r>
          </a:p>
        </p:txBody>
      </p:sp>
      <p:sp>
        <p:nvSpPr>
          <p:cNvPr id="29" name="Cheurón 15">
            <a:extLst>
              <a:ext uri="{FF2B5EF4-FFF2-40B4-BE49-F238E27FC236}">
                <a16:creationId xmlns:a16="http://schemas.microsoft.com/office/drawing/2014/main" id="{87DF56DC-1A02-4C0D-83BF-90BA39B21E55}"/>
              </a:ext>
            </a:extLst>
          </p:cNvPr>
          <p:cNvSpPr/>
          <p:nvPr/>
        </p:nvSpPr>
        <p:spPr>
          <a:xfrm rot="10800000">
            <a:off x="8157633" y="4424553"/>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31" name="Imagen 30">
            <a:extLst>
              <a:ext uri="{FF2B5EF4-FFF2-40B4-BE49-F238E27FC236}">
                <a16:creationId xmlns:a16="http://schemas.microsoft.com/office/drawing/2014/main" id="{95578936-3857-4050-8B53-C56E56F561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792" y="4182766"/>
            <a:ext cx="1080000" cy="1080000"/>
          </a:xfrm>
          <a:prstGeom prst="rect">
            <a:avLst/>
          </a:prstGeom>
        </p:spPr>
      </p:pic>
      <p:sp>
        <p:nvSpPr>
          <p:cNvPr id="32" name="Cheurón 15">
            <a:extLst>
              <a:ext uri="{FF2B5EF4-FFF2-40B4-BE49-F238E27FC236}">
                <a16:creationId xmlns:a16="http://schemas.microsoft.com/office/drawing/2014/main" id="{D2A5F494-7A2E-4C02-A69F-D8A5FCBC610F}"/>
              </a:ext>
            </a:extLst>
          </p:cNvPr>
          <p:cNvSpPr/>
          <p:nvPr/>
        </p:nvSpPr>
        <p:spPr>
          <a:xfrm rot="10800000">
            <a:off x="5489406" y="4495801"/>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33" name="CuadroTexto 32">
            <a:extLst>
              <a:ext uri="{FF2B5EF4-FFF2-40B4-BE49-F238E27FC236}">
                <a16:creationId xmlns:a16="http://schemas.microsoft.com/office/drawing/2014/main" id="{B3842CFD-F922-4432-8971-77418CEA0F09}"/>
              </a:ext>
            </a:extLst>
          </p:cNvPr>
          <p:cNvSpPr txBox="1"/>
          <p:nvPr/>
        </p:nvSpPr>
        <p:spPr>
          <a:xfrm>
            <a:off x="6283678" y="3856134"/>
            <a:ext cx="1398228" cy="276999"/>
          </a:xfrm>
          <a:prstGeom prst="rect">
            <a:avLst/>
          </a:prstGeom>
          <a:noFill/>
        </p:spPr>
        <p:txBody>
          <a:bodyPr wrap="square" rtlCol="0">
            <a:spAutoFit/>
          </a:bodyPr>
          <a:lstStyle/>
          <a:p>
            <a:pPr algn="ctr"/>
            <a:r>
              <a:rPr lang="es-CO" sz="1200" dirty="0">
                <a:latin typeface="Century Gothic" panose="020B0502020202020204" pitchFamily="34" charset="0"/>
              </a:rPr>
              <a:t>Visualización</a:t>
            </a:r>
          </a:p>
        </p:txBody>
      </p:sp>
      <p:sp>
        <p:nvSpPr>
          <p:cNvPr id="34" name="CuadroTexto 33">
            <a:extLst>
              <a:ext uri="{FF2B5EF4-FFF2-40B4-BE49-F238E27FC236}">
                <a16:creationId xmlns:a16="http://schemas.microsoft.com/office/drawing/2014/main" id="{665DF971-E822-46DF-BB88-AAF0EC2C0E24}"/>
              </a:ext>
            </a:extLst>
          </p:cNvPr>
          <p:cNvSpPr txBox="1"/>
          <p:nvPr/>
        </p:nvSpPr>
        <p:spPr>
          <a:xfrm>
            <a:off x="5882125" y="5310924"/>
            <a:ext cx="2201334" cy="276999"/>
          </a:xfrm>
          <a:prstGeom prst="rect">
            <a:avLst/>
          </a:prstGeom>
          <a:noFill/>
        </p:spPr>
        <p:txBody>
          <a:bodyPr wrap="square" rtlCol="0">
            <a:spAutoFit/>
          </a:bodyPr>
          <a:lstStyle/>
          <a:p>
            <a:pPr algn="ctr"/>
            <a:r>
              <a:rPr lang="es-CO" sz="1200" dirty="0">
                <a:latin typeface="Century Gothic" panose="020B0502020202020204" pitchFamily="34" charset="0"/>
              </a:rPr>
              <a:t>Tablero en POWER BI</a:t>
            </a:r>
          </a:p>
        </p:txBody>
      </p:sp>
      <p:pic>
        <p:nvPicPr>
          <p:cNvPr id="38" name="Imagen 37">
            <a:extLst>
              <a:ext uri="{FF2B5EF4-FFF2-40B4-BE49-F238E27FC236}">
                <a16:creationId xmlns:a16="http://schemas.microsoft.com/office/drawing/2014/main" id="{89D5FCF1-0FD9-4958-97F2-118DE495F5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8738" y="4186891"/>
            <a:ext cx="1080000" cy="1080000"/>
          </a:xfrm>
          <a:prstGeom prst="rect">
            <a:avLst/>
          </a:prstGeom>
        </p:spPr>
      </p:pic>
      <p:sp>
        <p:nvSpPr>
          <p:cNvPr id="39" name="CuadroTexto 38">
            <a:extLst>
              <a:ext uri="{FF2B5EF4-FFF2-40B4-BE49-F238E27FC236}">
                <a16:creationId xmlns:a16="http://schemas.microsoft.com/office/drawing/2014/main" id="{95E7F75F-BD23-415F-B7D2-16728553AE6A}"/>
              </a:ext>
            </a:extLst>
          </p:cNvPr>
          <p:cNvSpPr txBox="1"/>
          <p:nvPr/>
        </p:nvSpPr>
        <p:spPr>
          <a:xfrm>
            <a:off x="3446124" y="3909949"/>
            <a:ext cx="1885228" cy="276999"/>
          </a:xfrm>
          <a:prstGeom prst="rect">
            <a:avLst/>
          </a:prstGeom>
          <a:noFill/>
        </p:spPr>
        <p:txBody>
          <a:bodyPr wrap="square" rtlCol="0">
            <a:spAutoFit/>
          </a:bodyPr>
          <a:lstStyle/>
          <a:p>
            <a:pPr algn="ctr"/>
            <a:r>
              <a:rPr lang="es-CO" sz="1200" dirty="0">
                <a:latin typeface="Century Gothic" panose="020B0502020202020204" pitchFamily="34" charset="0"/>
              </a:rPr>
              <a:t>Modelo de predicción</a:t>
            </a:r>
          </a:p>
        </p:txBody>
      </p:sp>
      <p:sp>
        <p:nvSpPr>
          <p:cNvPr id="40" name="CuadroTexto 39">
            <a:extLst>
              <a:ext uri="{FF2B5EF4-FFF2-40B4-BE49-F238E27FC236}">
                <a16:creationId xmlns:a16="http://schemas.microsoft.com/office/drawing/2014/main" id="{9897CCD6-08A5-4C90-A65F-23B243DACAF0}"/>
              </a:ext>
            </a:extLst>
          </p:cNvPr>
          <p:cNvSpPr txBox="1"/>
          <p:nvPr/>
        </p:nvSpPr>
        <p:spPr>
          <a:xfrm>
            <a:off x="3446124" y="5401265"/>
            <a:ext cx="1885228" cy="461665"/>
          </a:xfrm>
          <a:prstGeom prst="rect">
            <a:avLst/>
          </a:prstGeom>
          <a:noFill/>
        </p:spPr>
        <p:txBody>
          <a:bodyPr wrap="square" rtlCol="0">
            <a:spAutoFit/>
          </a:bodyPr>
          <a:lstStyle/>
          <a:p>
            <a:pPr algn="ctr"/>
            <a:r>
              <a:rPr lang="es-CO" sz="1200" dirty="0">
                <a:latin typeface="Century Gothic" panose="020B0502020202020204" pitchFamily="34" charset="0"/>
              </a:rPr>
              <a:t>Entrenamiento de un modelo para predecir</a:t>
            </a:r>
          </a:p>
        </p:txBody>
      </p:sp>
      <p:pic>
        <p:nvPicPr>
          <p:cNvPr id="42" name="Imagen 41">
            <a:extLst>
              <a:ext uri="{FF2B5EF4-FFF2-40B4-BE49-F238E27FC236}">
                <a16:creationId xmlns:a16="http://schemas.microsoft.com/office/drawing/2014/main" id="{6F708679-81BE-41FE-A716-59145854F4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1618" y="4321265"/>
            <a:ext cx="1080000" cy="1080000"/>
          </a:xfrm>
          <a:prstGeom prst="rect">
            <a:avLst/>
          </a:prstGeom>
        </p:spPr>
      </p:pic>
      <p:sp>
        <p:nvSpPr>
          <p:cNvPr id="43" name="Cheurón 15">
            <a:extLst>
              <a:ext uri="{FF2B5EF4-FFF2-40B4-BE49-F238E27FC236}">
                <a16:creationId xmlns:a16="http://schemas.microsoft.com/office/drawing/2014/main" id="{C80D5833-2A09-4BEC-A510-E30B6DEE9966}"/>
              </a:ext>
            </a:extLst>
          </p:cNvPr>
          <p:cNvSpPr/>
          <p:nvPr/>
        </p:nvSpPr>
        <p:spPr>
          <a:xfrm rot="10800000">
            <a:off x="2614363" y="4495802"/>
            <a:ext cx="521927" cy="598684"/>
          </a:xfrm>
          <a:prstGeom prst="chevron">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44" name="CuadroTexto 43">
            <a:extLst>
              <a:ext uri="{FF2B5EF4-FFF2-40B4-BE49-F238E27FC236}">
                <a16:creationId xmlns:a16="http://schemas.microsoft.com/office/drawing/2014/main" id="{9636CE78-0384-4343-A92B-51F59C21530E}"/>
              </a:ext>
            </a:extLst>
          </p:cNvPr>
          <p:cNvSpPr txBox="1"/>
          <p:nvPr/>
        </p:nvSpPr>
        <p:spPr>
          <a:xfrm>
            <a:off x="809895" y="3861733"/>
            <a:ext cx="1885228" cy="276999"/>
          </a:xfrm>
          <a:prstGeom prst="rect">
            <a:avLst/>
          </a:prstGeom>
          <a:noFill/>
        </p:spPr>
        <p:txBody>
          <a:bodyPr wrap="square" rtlCol="0">
            <a:spAutoFit/>
          </a:bodyPr>
          <a:lstStyle/>
          <a:p>
            <a:pPr algn="ctr"/>
            <a:r>
              <a:rPr lang="es-CO" sz="1200" dirty="0">
                <a:latin typeface="Century Gothic" panose="020B0502020202020204" pitchFamily="34" charset="0"/>
              </a:rPr>
              <a:t>Impacto Financiero</a:t>
            </a:r>
          </a:p>
        </p:txBody>
      </p:sp>
      <p:pic>
        <p:nvPicPr>
          <p:cNvPr id="46" name="Imagen 45">
            <a:extLst>
              <a:ext uri="{FF2B5EF4-FFF2-40B4-BE49-F238E27FC236}">
                <a16:creationId xmlns:a16="http://schemas.microsoft.com/office/drawing/2014/main" id="{ECBF0A58-D24E-4D79-BE6F-4CEDCE2518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1618" y="4663238"/>
            <a:ext cx="720000" cy="720000"/>
          </a:xfrm>
          <a:prstGeom prst="rect">
            <a:avLst/>
          </a:prstGeom>
        </p:spPr>
      </p:pic>
      <p:sp>
        <p:nvSpPr>
          <p:cNvPr id="47" name="Marcador de número de diapositiva 46">
            <a:extLst>
              <a:ext uri="{FF2B5EF4-FFF2-40B4-BE49-F238E27FC236}">
                <a16:creationId xmlns:a16="http://schemas.microsoft.com/office/drawing/2014/main" id="{F60B316C-20AD-45F9-B9E8-C07A2011D04B}"/>
              </a:ext>
            </a:extLst>
          </p:cNvPr>
          <p:cNvSpPr>
            <a:spLocks noGrp="1"/>
          </p:cNvSpPr>
          <p:nvPr>
            <p:ph type="sldNum" sz="quarter" idx="12"/>
          </p:nvPr>
        </p:nvSpPr>
        <p:spPr/>
        <p:txBody>
          <a:bodyPr/>
          <a:lstStyle/>
          <a:p>
            <a:fld id="{90942A47-AFBE-4F3B-84A3-BFF15DF95654}" type="slidenum">
              <a:rPr lang="es-CO" smtClean="0"/>
              <a:t>3</a:t>
            </a:fld>
            <a:endParaRPr lang="es-CO"/>
          </a:p>
        </p:txBody>
      </p:sp>
    </p:spTree>
    <p:extLst>
      <p:ext uri="{BB962C8B-B14F-4D97-AF65-F5344CB8AC3E}">
        <p14:creationId xmlns:p14="http://schemas.microsoft.com/office/powerpoint/2010/main" val="282375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circle(in)">
                                      <p:cBhvr>
                                        <p:cTn id="83"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p:bldP spid="13" grpId="0"/>
      <p:bldP spid="14" grpId="0" animBg="1"/>
      <p:bldP spid="17" grpId="0"/>
      <p:bldP spid="18" grpId="0"/>
      <p:bldP spid="19" grpId="0" animBg="1"/>
      <p:bldP spid="22" grpId="0"/>
      <p:bldP spid="23" grpId="0"/>
      <p:bldP spid="24" grpId="0" animBg="1"/>
      <p:bldP spid="27" grpId="0"/>
      <p:bldP spid="28" grpId="0"/>
      <p:bldP spid="29" grpId="0" animBg="1"/>
      <p:bldP spid="32" grpId="0" animBg="1"/>
      <p:bldP spid="33" grpId="0"/>
      <p:bldP spid="34" grpId="0"/>
      <p:bldP spid="39" grpId="0"/>
      <p:bldP spid="40" grpId="0"/>
      <p:bldP spid="43"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751781" y="45499"/>
            <a:ext cx="5314965" cy="369332"/>
          </a:xfrm>
          <a:prstGeom prst="rect">
            <a:avLst/>
          </a:prstGeom>
          <a:noFill/>
        </p:spPr>
        <p:txBody>
          <a:bodyPr wrap="square" rtlCol="0">
            <a:spAutoFit/>
          </a:bodyPr>
          <a:lstStyle/>
          <a:p>
            <a:pPr algn="ctr"/>
            <a:r>
              <a:rPr lang="es-CO" dirty="0">
                <a:latin typeface="Century Gothic" panose="020B0502020202020204" pitchFamily="34" charset="0"/>
              </a:rPr>
              <a:t>OBJETIVOS DEL PROYECTO</a:t>
            </a:r>
          </a:p>
        </p:txBody>
      </p:sp>
      <p:pic>
        <p:nvPicPr>
          <p:cNvPr id="26" name="Imagen 25">
            <a:extLst>
              <a:ext uri="{FF2B5EF4-FFF2-40B4-BE49-F238E27FC236}">
                <a16:creationId xmlns:a16="http://schemas.microsoft.com/office/drawing/2014/main" id="{56D1C685-1BE5-4756-9A15-64C04EE78F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5500" y="2878984"/>
            <a:ext cx="11300999" cy="3103495"/>
          </a:xfrm>
          <a:prstGeom prst="rect">
            <a:avLst/>
          </a:prstGeom>
          <a:noFill/>
          <a:ln>
            <a:noFill/>
          </a:ln>
        </p:spPr>
      </p:pic>
      <p:sp>
        <p:nvSpPr>
          <p:cNvPr id="27" name="Abrir llave 26">
            <a:extLst>
              <a:ext uri="{FF2B5EF4-FFF2-40B4-BE49-F238E27FC236}">
                <a16:creationId xmlns:a16="http://schemas.microsoft.com/office/drawing/2014/main" id="{988214E5-9742-44C7-83CF-A7ADCDF9C959}"/>
              </a:ext>
            </a:extLst>
          </p:cNvPr>
          <p:cNvSpPr/>
          <p:nvPr/>
        </p:nvSpPr>
        <p:spPr>
          <a:xfrm rot="16200000">
            <a:off x="4329273" y="-606487"/>
            <a:ext cx="532971" cy="6211251"/>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7" name="Imagen 6">
            <a:extLst>
              <a:ext uri="{FF2B5EF4-FFF2-40B4-BE49-F238E27FC236}">
                <a16:creationId xmlns:a16="http://schemas.microsoft.com/office/drawing/2014/main" id="{FB72F5F4-10C3-47AF-899B-A4D18F27A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659" y="615858"/>
            <a:ext cx="1080000" cy="1080000"/>
          </a:xfrm>
          <a:prstGeom prst="rect">
            <a:avLst/>
          </a:prstGeom>
        </p:spPr>
      </p:pic>
      <p:sp>
        <p:nvSpPr>
          <p:cNvPr id="31" name="CuadroTexto 30">
            <a:extLst>
              <a:ext uri="{FF2B5EF4-FFF2-40B4-BE49-F238E27FC236}">
                <a16:creationId xmlns:a16="http://schemas.microsoft.com/office/drawing/2014/main" id="{B61EDE93-8319-432E-B4C3-E6E8418D2B75}"/>
              </a:ext>
            </a:extLst>
          </p:cNvPr>
          <p:cNvSpPr txBox="1"/>
          <p:nvPr/>
        </p:nvSpPr>
        <p:spPr>
          <a:xfrm>
            <a:off x="1591829" y="1728581"/>
            <a:ext cx="2584240" cy="461665"/>
          </a:xfrm>
          <a:prstGeom prst="rect">
            <a:avLst/>
          </a:prstGeom>
          <a:noFill/>
        </p:spPr>
        <p:txBody>
          <a:bodyPr wrap="square" rtlCol="0">
            <a:spAutoFit/>
          </a:bodyPr>
          <a:lstStyle/>
          <a:p>
            <a:pPr algn="ctr"/>
            <a:r>
              <a:rPr lang="es-CO" sz="1200" dirty="0">
                <a:latin typeface="Century Gothic" panose="020B0502020202020204" pitchFamily="34" charset="0"/>
              </a:rPr>
              <a:t>Análisis descriptivo de los datos -  Diagnostico Marco Operativo</a:t>
            </a:r>
          </a:p>
        </p:txBody>
      </p:sp>
      <p:pic>
        <p:nvPicPr>
          <p:cNvPr id="12" name="Imagen 11">
            <a:extLst>
              <a:ext uri="{FF2B5EF4-FFF2-40B4-BE49-F238E27FC236}">
                <a16:creationId xmlns:a16="http://schemas.microsoft.com/office/drawing/2014/main" id="{32BB25A0-A510-4E66-BCD1-8D107E3BB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064" y="615858"/>
            <a:ext cx="1080000" cy="1080000"/>
          </a:xfrm>
          <a:prstGeom prst="rect">
            <a:avLst/>
          </a:prstGeom>
        </p:spPr>
      </p:pic>
      <p:sp>
        <p:nvSpPr>
          <p:cNvPr id="34" name="CuadroTexto 33">
            <a:extLst>
              <a:ext uri="{FF2B5EF4-FFF2-40B4-BE49-F238E27FC236}">
                <a16:creationId xmlns:a16="http://schemas.microsoft.com/office/drawing/2014/main" id="{4F1328AE-BC5F-411B-96F4-612E403EF9DD}"/>
              </a:ext>
            </a:extLst>
          </p:cNvPr>
          <p:cNvSpPr txBox="1"/>
          <p:nvPr/>
        </p:nvSpPr>
        <p:spPr>
          <a:xfrm>
            <a:off x="5117144" y="1735268"/>
            <a:ext cx="2584240" cy="646331"/>
          </a:xfrm>
          <a:prstGeom prst="rect">
            <a:avLst/>
          </a:prstGeom>
          <a:noFill/>
        </p:spPr>
        <p:txBody>
          <a:bodyPr wrap="square" rtlCol="0">
            <a:spAutoFit/>
          </a:bodyPr>
          <a:lstStyle/>
          <a:p>
            <a:pPr algn="ctr"/>
            <a:r>
              <a:rPr lang="es-CO" sz="1200" dirty="0">
                <a:latin typeface="Century Gothic" panose="020B0502020202020204" pitchFamily="34" charset="0"/>
              </a:rPr>
              <a:t>Reestructuración de las bases de datos e inclusión de nueva información</a:t>
            </a:r>
          </a:p>
        </p:txBody>
      </p:sp>
      <p:pic>
        <p:nvPicPr>
          <p:cNvPr id="16" name="Imagen 15">
            <a:extLst>
              <a:ext uri="{FF2B5EF4-FFF2-40B4-BE49-F238E27FC236}">
                <a16:creationId xmlns:a16="http://schemas.microsoft.com/office/drawing/2014/main" id="{20811188-C709-450D-8113-EB48870DB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9039" y="648581"/>
            <a:ext cx="1080000" cy="1080000"/>
          </a:xfrm>
          <a:prstGeom prst="rect">
            <a:avLst/>
          </a:prstGeom>
        </p:spPr>
      </p:pic>
      <p:sp>
        <p:nvSpPr>
          <p:cNvPr id="37" name="CuadroTexto 36">
            <a:extLst>
              <a:ext uri="{FF2B5EF4-FFF2-40B4-BE49-F238E27FC236}">
                <a16:creationId xmlns:a16="http://schemas.microsoft.com/office/drawing/2014/main" id="{EB9E2F75-83D9-4D21-8397-FE3B0729FB7E}"/>
              </a:ext>
            </a:extLst>
          </p:cNvPr>
          <p:cNvSpPr txBox="1"/>
          <p:nvPr/>
        </p:nvSpPr>
        <p:spPr>
          <a:xfrm>
            <a:off x="8586919" y="1774747"/>
            <a:ext cx="2584240" cy="830997"/>
          </a:xfrm>
          <a:prstGeom prst="rect">
            <a:avLst/>
          </a:prstGeom>
          <a:noFill/>
        </p:spPr>
        <p:txBody>
          <a:bodyPr wrap="square" rtlCol="0">
            <a:spAutoFit/>
          </a:bodyPr>
          <a:lstStyle/>
          <a:p>
            <a:pPr algn="ctr"/>
            <a:r>
              <a:rPr lang="es-CO" sz="1200" dirty="0">
                <a:latin typeface="Century Gothic" panose="020B0502020202020204" pitchFamily="34" charset="0"/>
              </a:rPr>
              <a:t>Entrenamiento de modelo predictivo para proactivamente tomar decisiones informadas</a:t>
            </a:r>
          </a:p>
        </p:txBody>
      </p:sp>
      <p:pic>
        <p:nvPicPr>
          <p:cNvPr id="38" name="Imagen 37">
            <a:extLst>
              <a:ext uri="{FF2B5EF4-FFF2-40B4-BE49-F238E27FC236}">
                <a16:creationId xmlns:a16="http://schemas.microsoft.com/office/drawing/2014/main" id="{BFE465F0-3682-49B1-A81D-446087B81E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7089" y="553261"/>
            <a:ext cx="360000" cy="360000"/>
          </a:xfrm>
          <a:prstGeom prst="rect">
            <a:avLst/>
          </a:prstGeom>
        </p:spPr>
      </p:pic>
      <p:pic>
        <p:nvPicPr>
          <p:cNvPr id="39" name="Imagen 38">
            <a:extLst>
              <a:ext uri="{FF2B5EF4-FFF2-40B4-BE49-F238E27FC236}">
                <a16:creationId xmlns:a16="http://schemas.microsoft.com/office/drawing/2014/main" id="{8297A371-56AE-47E7-9D4A-856DAB0052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3064" y="551181"/>
            <a:ext cx="360000" cy="360000"/>
          </a:xfrm>
          <a:prstGeom prst="rect">
            <a:avLst/>
          </a:prstGeom>
        </p:spPr>
      </p:pic>
      <p:pic>
        <p:nvPicPr>
          <p:cNvPr id="40" name="Imagen 39">
            <a:extLst>
              <a:ext uri="{FF2B5EF4-FFF2-40B4-BE49-F238E27FC236}">
                <a16:creationId xmlns:a16="http://schemas.microsoft.com/office/drawing/2014/main" id="{E4CEFEB9-1329-4A3D-A90A-FF04006965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9039" y="551181"/>
            <a:ext cx="360000" cy="360000"/>
          </a:xfrm>
          <a:prstGeom prst="rect">
            <a:avLst/>
          </a:prstGeom>
        </p:spPr>
      </p:pic>
      <p:sp>
        <p:nvSpPr>
          <p:cNvPr id="17" name="Marcador de número de diapositiva 16">
            <a:extLst>
              <a:ext uri="{FF2B5EF4-FFF2-40B4-BE49-F238E27FC236}">
                <a16:creationId xmlns:a16="http://schemas.microsoft.com/office/drawing/2014/main" id="{5EB39795-5D92-4445-BCCE-87E9CB57AE43}"/>
              </a:ext>
            </a:extLst>
          </p:cNvPr>
          <p:cNvSpPr>
            <a:spLocks noGrp="1"/>
          </p:cNvSpPr>
          <p:nvPr>
            <p:ph type="sldNum" sz="quarter" idx="12"/>
          </p:nvPr>
        </p:nvSpPr>
        <p:spPr/>
        <p:txBody>
          <a:bodyPr/>
          <a:lstStyle/>
          <a:p>
            <a:fld id="{90942A47-AFBE-4F3B-84A3-BFF15DF95654}" type="slidenum">
              <a:rPr lang="es-CO" smtClean="0"/>
              <a:t>4</a:t>
            </a:fld>
            <a:endParaRPr lang="es-CO"/>
          </a:p>
        </p:txBody>
      </p:sp>
    </p:spTree>
    <p:extLst>
      <p:ext uri="{BB962C8B-B14F-4D97-AF65-F5344CB8AC3E}">
        <p14:creationId xmlns:p14="http://schemas.microsoft.com/office/powerpoint/2010/main" val="52607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p:bldP spid="34"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4317561" y="64156"/>
            <a:ext cx="4977943" cy="369332"/>
          </a:xfrm>
          <a:prstGeom prst="rect">
            <a:avLst/>
          </a:prstGeom>
          <a:noFill/>
        </p:spPr>
        <p:txBody>
          <a:bodyPr wrap="square" rtlCol="0">
            <a:spAutoFit/>
          </a:bodyPr>
          <a:lstStyle/>
          <a:p>
            <a:pPr algn="ctr"/>
            <a:r>
              <a:rPr lang="es-CO" dirty="0">
                <a:latin typeface="Century Gothic" panose="020B0502020202020204" pitchFamily="34" charset="0"/>
              </a:rPr>
              <a:t>MAPEO INICIAL DE LA INFORMACIÓN</a:t>
            </a:r>
          </a:p>
        </p:txBody>
      </p:sp>
      <p:pic>
        <p:nvPicPr>
          <p:cNvPr id="3" name="Imagen 2">
            <a:extLst>
              <a:ext uri="{FF2B5EF4-FFF2-40B4-BE49-F238E27FC236}">
                <a16:creationId xmlns:a16="http://schemas.microsoft.com/office/drawing/2014/main" id="{C11A4134-9475-46FF-8150-4FF7D61F1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25" y="2581651"/>
            <a:ext cx="1080000" cy="1080000"/>
          </a:xfrm>
          <a:prstGeom prst="rect">
            <a:avLst/>
          </a:prstGeom>
        </p:spPr>
      </p:pic>
      <p:sp>
        <p:nvSpPr>
          <p:cNvPr id="36" name="CuadroTexto 35">
            <a:extLst>
              <a:ext uri="{FF2B5EF4-FFF2-40B4-BE49-F238E27FC236}">
                <a16:creationId xmlns:a16="http://schemas.microsoft.com/office/drawing/2014/main" id="{7074B5B6-DAD7-4D16-BE91-A55A7D0F6EDA}"/>
              </a:ext>
            </a:extLst>
          </p:cNvPr>
          <p:cNvSpPr txBox="1"/>
          <p:nvPr/>
        </p:nvSpPr>
        <p:spPr>
          <a:xfrm>
            <a:off x="719858" y="2313460"/>
            <a:ext cx="1392734" cy="276999"/>
          </a:xfrm>
          <a:prstGeom prst="rect">
            <a:avLst/>
          </a:prstGeom>
          <a:noFill/>
        </p:spPr>
        <p:txBody>
          <a:bodyPr wrap="square" rtlCol="0">
            <a:spAutoFit/>
          </a:bodyPr>
          <a:lstStyle/>
          <a:p>
            <a:pPr algn="ctr"/>
            <a:r>
              <a:rPr lang="es-CO" sz="1200" dirty="0">
                <a:latin typeface="Century Gothic" panose="020B0502020202020204" pitchFamily="34" charset="0"/>
              </a:rPr>
              <a:t>Base de datos</a:t>
            </a:r>
          </a:p>
        </p:txBody>
      </p:sp>
      <p:sp>
        <p:nvSpPr>
          <p:cNvPr id="37" name="CuadroTexto 36">
            <a:extLst>
              <a:ext uri="{FF2B5EF4-FFF2-40B4-BE49-F238E27FC236}">
                <a16:creationId xmlns:a16="http://schemas.microsoft.com/office/drawing/2014/main" id="{820EB693-26FF-42B9-8CB5-C6C7ADD66D7D}"/>
              </a:ext>
            </a:extLst>
          </p:cNvPr>
          <p:cNvSpPr txBox="1"/>
          <p:nvPr/>
        </p:nvSpPr>
        <p:spPr>
          <a:xfrm>
            <a:off x="719858" y="3591926"/>
            <a:ext cx="1392734" cy="461665"/>
          </a:xfrm>
          <a:prstGeom prst="rect">
            <a:avLst/>
          </a:prstGeom>
          <a:noFill/>
        </p:spPr>
        <p:txBody>
          <a:bodyPr wrap="square" rtlCol="0">
            <a:spAutoFit/>
          </a:bodyPr>
          <a:lstStyle/>
          <a:p>
            <a:pPr algn="ctr"/>
            <a:r>
              <a:rPr lang="es-CO" sz="1200" dirty="0">
                <a:latin typeface="Century Gothic" panose="020B0502020202020204" pitchFamily="34" charset="0"/>
              </a:rPr>
              <a:t>6 archivos tipo .xlsx</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1263019"/>
            <a:ext cx="532971" cy="3717263"/>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0" name="Imagen 9">
            <a:extLst>
              <a:ext uri="{FF2B5EF4-FFF2-40B4-BE49-F238E27FC236}">
                <a16:creationId xmlns:a16="http://schemas.microsoft.com/office/drawing/2014/main" id="{9EE8C5E7-C245-4860-8E6D-9E4A62CAD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038" y="863601"/>
            <a:ext cx="1080000" cy="1080000"/>
          </a:xfrm>
          <a:prstGeom prst="rect">
            <a:avLst/>
          </a:prstGeom>
        </p:spPr>
      </p:pic>
      <p:pic>
        <p:nvPicPr>
          <p:cNvPr id="20" name="Imagen 19">
            <a:extLst>
              <a:ext uri="{FF2B5EF4-FFF2-40B4-BE49-F238E27FC236}">
                <a16:creationId xmlns:a16="http://schemas.microsoft.com/office/drawing/2014/main" id="{A9F8F2A1-E942-4E54-A338-23C9EA42B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377" y="4677349"/>
            <a:ext cx="1080000" cy="1080000"/>
          </a:xfrm>
          <a:prstGeom prst="rect">
            <a:avLst/>
          </a:prstGeom>
        </p:spPr>
      </p:pic>
      <p:pic>
        <p:nvPicPr>
          <p:cNvPr id="30" name="Imagen 29">
            <a:extLst>
              <a:ext uri="{FF2B5EF4-FFF2-40B4-BE49-F238E27FC236}">
                <a16:creationId xmlns:a16="http://schemas.microsoft.com/office/drawing/2014/main" id="{902333E6-4B1B-4032-AA85-E3C4298BF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2411" y="2686392"/>
            <a:ext cx="1080000" cy="1080000"/>
          </a:xfrm>
          <a:prstGeom prst="rect">
            <a:avLst/>
          </a:prstGeom>
        </p:spPr>
      </p:pic>
      <p:pic>
        <p:nvPicPr>
          <p:cNvPr id="45" name="Imagen 44">
            <a:extLst>
              <a:ext uri="{FF2B5EF4-FFF2-40B4-BE49-F238E27FC236}">
                <a16:creationId xmlns:a16="http://schemas.microsoft.com/office/drawing/2014/main" id="{00C2FE15-BA89-4BBA-8AA5-1EF34A613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1377" y="863601"/>
            <a:ext cx="1080000" cy="1080000"/>
          </a:xfrm>
          <a:prstGeom prst="rect">
            <a:avLst/>
          </a:prstGeom>
        </p:spPr>
      </p:pic>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1333" y="4677349"/>
            <a:ext cx="1080000" cy="1080000"/>
          </a:xfrm>
          <a:prstGeom prst="rect">
            <a:avLst/>
          </a:prstGeom>
        </p:spPr>
      </p:pic>
      <p:pic>
        <p:nvPicPr>
          <p:cNvPr id="50" name="Imagen 49">
            <a:extLst>
              <a:ext uri="{FF2B5EF4-FFF2-40B4-BE49-F238E27FC236}">
                <a16:creationId xmlns:a16="http://schemas.microsoft.com/office/drawing/2014/main" id="{7946C0E0-5B17-4E17-B8E9-A7712E169F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1072" y="2635717"/>
            <a:ext cx="1080000" cy="1080000"/>
          </a:xfrm>
          <a:prstGeom prst="rect">
            <a:avLst/>
          </a:prstGeom>
        </p:spPr>
      </p:pic>
      <p:cxnSp>
        <p:nvCxnSpPr>
          <p:cNvPr id="62" name="Conector: curvado 61">
            <a:extLst>
              <a:ext uri="{FF2B5EF4-FFF2-40B4-BE49-F238E27FC236}">
                <a16:creationId xmlns:a16="http://schemas.microsoft.com/office/drawing/2014/main" id="{8592A4C9-DE6B-4697-9CE2-6BEFE75C1D08}"/>
              </a:ext>
            </a:extLst>
          </p:cNvPr>
          <p:cNvCxnSpPr>
            <a:cxnSpLocks/>
            <a:stCxn id="30" idx="0"/>
            <a:endCxn id="10" idx="2"/>
          </p:cNvCxnSpPr>
          <p:nvPr/>
        </p:nvCxnSpPr>
        <p:spPr>
          <a:xfrm rot="5400000" flipH="1" flipV="1">
            <a:off x="4949829" y="1746184"/>
            <a:ext cx="742791" cy="1137627"/>
          </a:xfrm>
          <a:prstGeom prst="curved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Conector: curvado 64">
            <a:extLst>
              <a:ext uri="{FF2B5EF4-FFF2-40B4-BE49-F238E27FC236}">
                <a16:creationId xmlns:a16="http://schemas.microsoft.com/office/drawing/2014/main" id="{F16E2439-C183-45E3-9680-96F944EA06E0}"/>
              </a:ext>
            </a:extLst>
          </p:cNvPr>
          <p:cNvCxnSpPr>
            <a:cxnSpLocks/>
            <a:stCxn id="30" idx="2"/>
            <a:endCxn id="48" idx="0"/>
          </p:cNvCxnSpPr>
          <p:nvPr/>
        </p:nvCxnSpPr>
        <p:spPr>
          <a:xfrm rot="16200000" flipH="1">
            <a:off x="4926394" y="3592409"/>
            <a:ext cx="910957" cy="1258922"/>
          </a:xfrm>
          <a:prstGeom prst="curved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Conector: curvado 71">
            <a:extLst>
              <a:ext uri="{FF2B5EF4-FFF2-40B4-BE49-F238E27FC236}">
                <a16:creationId xmlns:a16="http://schemas.microsoft.com/office/drawing/2014/main" id="{474384EF-6B5A-4D1D-8FA0-4ADAB0230576}"/>
              </a:ext>
            </a:extLst>
          </p:cNvPr>
          <p:cNvCxnSpPr>
            <a:cxnSpLocks/>
            <a:stCxn id="20" idx="0"/>
            <a:endCxn id="50" idx="2"/>
          </p:cNvCxnSpPr>
          <p:nvPr/>
        </p:nvCxnSpPr>
        <p:spPr>
          <a:xfrm rot="5400000" flipH="1" flipV="1">
            <a:off x="9015408" y="3571686"/>
            <a:ext cx="961632" cy="1249695"/>
          </a:xfrm>
          <a:prstGeom prst="curved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Conector: curvado 74">
            <a:extLst>
              <a:ext uri="{FF2B5EF4-FFF2-40B4-BE49-F238E27FC236}">
                <a16:creationId xmlns:a16="http://schemas.microsoft.com/office/drawing/2014/main" id="{62367998-C04D-4B56-B55D-42913627BF48}"/>
              </a:ext>
            </a:extLst>
          </p:cNvPr>
          <p:cNvCxnSpPr>
            <a:cxnSpLocks/>
            <a:stCxn id="50" idx="0"/>
            <a:endCxn id="45" idx="2"/>
          </p:cNvCxnSpPr>
          <p:nvPr/>
        </p:nvCxnSpPr>
        <p:spPr>
          <a:xfrm rot="16200000" flipV="1">
            <a:off x="9150167" y="1664811"/>
            <a:ext cx="692116" cy="1249695"/>
          </a:xfrm>
          <a:prstGeom prst="curved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Conector recto 79">
            <a:extLst>
              <a:ext uri="{FF2B5EF4-FFF2-40B4-BE49-F238E27FC236}">
                <a16:creationId xmlns:a16="http://schemas.microsoft.com/office/drawing/2014/main" id="{C417869F-8896-4993-B28E-EE1F334080B0}"/>
              </a:ext>
            </a:extLst>
          </p:cNvPr>
          <p:cNvCxnSpPr>
            <a:stCxn id="48" idx="3"/>
            <a:endCxn id="20" idx="1"/>
          </p:cNvCxnSpPr>
          <p:nvPr/>
        </p:nvCxnSpPr>
        <p:spPr>
          <a:xfrm>
            <a:off x="6551333" y="5217349"/>
            <a:ext cx="1780044"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Conector recto 80">
            <a:extLst>
              <a:ext uri="{FF2B5EF4-FFF2-40B4-BE49-F238E27FC236}">
                <a16:creationId xmlns:a16="http://schemas.microsoft.com/office/drawing/2014/main" id="{78151AE3-ED89-4636-BA2E-9EC85F6FD881}"/>
              </a:ext>
            </a:extLst>
          </p:cNvPr>
          <p:cNvCxnSpPr>
            <a:cxnSpLocks/>
            <a:stCxn id="10" idx="3"/>
          </p:cNvCxnSpPr>
          <p:nvPr/>
        </p:nvCxnSpPr>
        <p:spPr>
          <a:xfrm>
            <a:off x="6430038" y="1403601"/>
            <a:ext cx="181649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 name="CuadroTexto 83">
            <a:extLst>
              <a:ext uri="{FF2B5EF4-FFF2-40B4-BE49-F238E27FC236}">
                <a16:creationId xmlns:a16="http://schemas.microsoft.com/office/drawing/2014/main" id="{24C94D22-4CA8-4534-A544-D8E523A33C3F}"/>
              </a:ext>
            </a:extLst>
          </p:cNvPr>
          <p:cNvSpPr txBox="1"/>
          <p:nvPr/>
        </p:nvSpPr>
        <p:spPr>
          <a:xfrm>
            <a:off x="3164645" y="3087892"/>
            <a:ext cx="1258923" cy="276999"/>
          </a:xfrm>
          <a:prstGeom prst="rect">
            <a:avLst/>
          </a:prstGeom>
          <a:noFill/>
        </p:spPr>
        <p:txBody>
          <a:bodyPr wrap="square" rtlCol="0">
            <a:spAutoFit/>
          </a:bodyPr>
          <a:lstStyle/>
          <a:p>
            <a:pPr algn="ctr"/>
            <a:r>
              <a:rPr lang="es-CO" sz="1200" dirty="0">
                <a:latin typeface="Century Gothic" panose="020B0502020202020204" pitchFamily="34" charset="0"/>
              </a:rPr>
              <a:t>Licencias</a:t>
            </a:r>
          </a:p>
        </p:txBody>
      </p:sp>
      <p:sp>
        <p:nvSpPr>
          <p:cNvPr id="85" name="CuadroTexto 84">
            <a:extLst>
              <a:ext uri="{FF2B5EF4-FFF2-40B4-BE49-F238E27FC236}">
                <a16:creationId xmlns:a16="http://schemas.microsoft.com/office/drawing/2014/main" id="{B5033E0E-DE93-4768-B094-864BF2976FD2}"/>
              </a:ext>
            </a:extLst>
          </p:cNvPr>
          <p:cNvSpPr txBox="1"/>
          <p:nvPr/>
        </p:nvSpPr>
        <p:spPr>
          <a:xfrm>
            <a:off x="10425873" y="2899075"/>
            <a:ext cx="1080000" cy="276999"/>
          </a:xfrm>
          <a:prstGeom prst="rect">
            <a:avLst/>
          </a:prstGeom>
          <a:noFill/>
        </p:spPr>
        <p:txBody>
          <a:bodyPr wrap="square" rtlCol="0">
            <a:spAutoFit/>
          </a:bodyPr>
          <a:lstStyle/>
          <a:p>
            <a:pPr algn="ctr"/>
            <a:r>
              <a:rPr lang="es-CO" sz="1200" dirty="0">
                <a:latin typeface="Century Gothic" panose="020B0502020202020204" pitchFamily="34" charset="0"/>
              </a:rPr>
              <a:t>Personal</a:t>
            </a:r>
          </a:p>
        </p:txBody>
      </p:sp>
      <p:sp>
        <p:nvSpPr>
          <p:cNvPr id="86" name="CuadroTexto 85">
            <a:extLst>
              <a:ext uri="{FF2B5EF4-FFF2-40B4-BE49-F238E27FC236}">
                <a16:creationId xmlns:a16="http://schemas.microsoft.com/office/drawing/2014/main" id="{CB5C2D93-CD7C-47E6-AAF5-52A9D6773783}"/>
              </a:ext>
            </a:extLst>
          </p:cNvPr>
          <p:cNvSpPr txBox="1"/>
          <p:nvPr/>
        </p:nvSpPr>
        <p:spPr>
          <a:xfrm>
            <a:off x="5106677" y="5774223"/>
            <a:ext cx="1809311" cy="276999"/>
          </a:xfrm>
          <a:prstGeom prst="rect">
            <a:avLst/>
          </a:prstGeom>
          <a:noFill/>
        </p:spPr>
        <p:txBody>
          <a:bodyPr wrap="square" rtlCol="0">
            <a:spAutoFit/>
          </a:bodyPr>
          <a:lstStyle/>
          <a:p>
            <a:pPr algn="ctr"/>
            <a:r>
              <a:rPr lang="es-CO" sz="1200" dirty="0">
                <a:latin typeface="Century Gothic" panose="020B0502020202020204" pitchFamily="34" charset="0"/>
              </a:rPr>
              <a:t>Equipos de computo</a:t>
            </a:r>
          </a:p>
        </p:txBody>
      </p:sp>
      <p:sp>
        <p:nvSpPr>
          <p:cNvPr id="87" name="CuadroTexto 86">
            <a:extLst>
              <a:ext uri="{FF2B5EF4-FFF2-40B4-BE49-F238E27FC236}">
                <a16:creationId xmlns:a16="http://schemas.microsoft.com/office/drawing/2014/main" id="{41339926-83B6-4739-8481-659273EAEE68}"/>
              </a:ext>
            </a:extLst>
          </p:cNvPr>
          <p:cNvSpPr txBox="1"/>
          <p:nvPr/>
        </p:nvSpPr>
        <p:spPr>
          <a:xfrm>
            <a:off x="7966721" y="5855899"/>
            <a:ext cx="1809311" cy="276999"/>
          </a:xfrm>
          <a:prstGeom prst="rect">
            <a:avLst/>
          </a:prstGeom>
          <a:noFill/>
        </p:spPr>
        <p:txBody>
          <a:bodyPr wrap="square" rtlCol="0">
            <a:spAutoFit/>
          </a:bodyPr>
          <a:lstStyle/>
          <a:p>
            <a:pPr algn="ctr"/>
            <a:r>
              <a:rPr lang="es-CO" sz="1200" dirty="0">
                <a:latin typeface="Century Gothic" panose="020B0502020202020204" pitchFamily="34" charset="0"/>
              </a:rPr>
              <a:t>Requerimientos</a:t>
            </a:r>
          </a:p>
        </p:txBody>
      </p:sp>
      <p:sp>
        <p:nvSpPr>
          <p:cNvPr id="88" name="CuadroTexto 87">
            <a:extLst>
              <a:ext uri="{FF2B5EF4-FFF2-40B4-BE49-F238E27FC236}">
                <a16:creationId xmlns:a16="http://schemas.microsoft.com/office/drawing/2014/main" id="{5D891796-A4A5-4AE1-8FA1-3C2722131149}"/>
              </a:ext>
            </a:extLst>
          </p:cNvPr>
          <p:cNvSpPr txBox="1"/>
          <p:nvPr/>
        </p:nvSpPr>
        <p:spPr>
          <a:xfrm>
            <a:off x="4910321" y="634020"/>
            <a:ext cx="1809311" cy="276999"/>
          </a:xfrm>
          <a:prstGeom prst="rect">
            <a:avLst/>
          </a:prstGeom>
          <a:noFill/>
        </p:spPr>
        <p:txBody>
          <a:bodyPr wrap="square" rtlCol="0">
            <a:spAutoFit/>
          </a:bodyPr>
          <a:lstStyle/>
          <a:p>
            <a:pPr algn="ctr"/>
            <a:r>
              <a:rPr lang="es-CO" sz="1200" dirty="0">
                <a:latin typeface="Century Gothic" panose="020B0502020202020204" pitchFamily="34" charset="0"/>
              </a:rPr>
              <a:t>Smartphones</a:t>
            </a:r>
          </a:p>
        </p:txBody>
      </p:sp>
      <p:sp>
        <p:nvSpPr>
          <p:cNvPr id="89" name="CuadroTexto 88">
            <a:extLst>
              <a:ext uri="{FF2B5EF4-FFF2-40B4-BE49-F238E27FC236}">
                <a16:creationId xmlns:a16="http://schemas.microsoft.com/office/drawing/2014/main" id="{008D5D6E-56F5-4C17-ABA7-0378892406EF}"/>
              </a:ext>
            </a:extLst>
          </p:cNvPr>
          <p:cNvSpPr txBox="1"/>
          <p:nvPr/>
        </p:nvSpPr>
        <p:spPr>
          <a:xfrm>
            <a:off x="7966720" y="570261"/>
            <a:ext cx="1809311" cy="276999"/>
          </a:xfrm>
          <a:prstGeom prst="rect">
            <a:avLst/>
          </a:prstGeom>
          <a:noFill/>
        </p:spPr>
        <p:txBody>
          <a:bodyPr wrap="square" rtlCol="0">
            <a:spAutoFit/>
          </a:bodyPr>
          <a:lstStyle/>
          <a:p>
            <a:pPr algn="ctr"/>
            <a:r>
              <a:rPr lang="es-CO" sz="1200" dirty="0">
                <a:latin typeface="Century Gothic" panose="020B0502020202020204" pitchFamily="34" charset="0"/>
              </a:rPr>
              <a:t>Impresoras</a:t>
            </a:r>
          </a:p>
        </p:txBody>
      </p:sp>
      <p:pic>
        <p:nvPicPr>
          <p:cNvPr id="93" name="Imagen 92">
            <a:extLst>
              <a:ext uri="{FF2B5EF4-FFF2-40B4-BE49-F238E27FC236}">
                <a16:creationId xmlns:a16="http://schemas.microsoft.com/office/drawing/2014/main" id="{DF66F8BF-7420-4938-9B40-825EA41DD0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6533" y="2121397"/>
            <a:ext cx="1440000" cy="1440000"/>
          </a:xfrm>
          <a:prstGeom prst="rect">
            <a:avLst/>
          </a:prstGeom>
        </p:spPr>
      </p:pic>
      <p:sp>
        <p:nvSpPr>
          <p:cNvPr id="94" name="CuadroTexto 93">
            <a:extLst>
              <a:ext uri="{FF2B5EF4-FFF2-40B4-BE49-F238E27FC236}">
                <a16:creationId xmlns:a16="http://schemas.microsoft.com/office/drawing/2014/main" id="{0C8D9145-9CE1-439B-ACA7-295629108205}"/>
              </a:ext>
            </a:extLst>
          </p:cNvPr>
          <p:cNvSpPr txBox="1"/>
          <p:nvPr/>
        </p:nvSpPr>
        <p:spPr>
          <a:xfrm>
            <a:off x="6561068" y="3481546"/>
            <a:ext cx="1809311" cy="461665"/>
          </a:xfrm>
          <a:prstGeom prst="rect">
            <a:avLst/>
          </a:prstGeom>
          <a:noFill/>
        </p:spPr>
        <p:txBody>
          <a:bodyPr wrap="square" rtlCol="0">
            <a:spAutoFit/>
          </a:bodyPr>
          <a:lstStyle/>
          <a:p>
            <a:pPr algn="ctr"/>
            <a:r>
              <a:rPr lang="es-CO" sz="1200" dirty="0">
                <a:latin typeface="Century Gothic" panose="020B0502020202020204" pitchFamily="34" charset="0"/>
              </a:rPr>
              <a:t>Consideración fundamental</a:t>
            </a:r>
          </a:p>
        </p:txBody>
      </p:sp>
      <p:sp>
        <p:nvSpPr>
          <p:cNvPr id="95" name="Marcador de número de diapositiva 94">
            <a:extLst>
              <a:ext uri="{FF2B5EF4-FFF2-40B4-BE49-F238E27FC236}">
                <a16:creationId xmlns:a16="http://schemas.microsoft.com/office/drawing/2014/main" id="{C6681AA5-C489-4157-9981-875E26ECE2A3}"/>
              </a:ext>
            </a:extLst>
          </p:cNvPr>
          <p:cNvSpPr>
            <a:spLocks noGrp="1"/>
          </p:cNvSpPr>
          <p:nvPr>
            <p:ph type="sldNum" sz="quarter" idx="12"/>
          </p:nvPr>
        </p:nvSpPr>
        <p:spPr/>
        <p:txBody>
          <a:bodyPr/>
          <a:lstStyle/>
          <a:p>
            <a:fld id="{90942A47-AFBE-4F3B-84A3-BFF15DF95654}" type="slidenum">
              <a:rPr lang="es-CO" smtClean="0"/>
              <a:t>5</a:t>
            </a:fld>
            <a:endParaRPr lang="es-CO"/>
          </a:p>
        </p:txBody>
      </p:sp>
    </p:spTree>
    <p:extLst>
      <p:ext uri="{BB962C8B-B14F-4D97-AF65-F5344CB8AC3E}">
        <p14:creationId xmlns:p14="http://schemas.microsoft.com/office/powerpoint/2010/main" val="24851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3"/>
                                        </p:tgtEl>
                                        <p:attrNameLst>
                                          <p:attrName>style.visibility</p:attrName>
                                        </p:attrNameLst>
                                      </p:cBhvr>
                                      <p:to>
                                        <p:strVal val="visible"/>
                                      </p:to>
                                    </p:set>
                                    <p:anim calcmode="lin" valueType="num">
                                      <p:cBhvr>
                                        <p:cTn id="55" dur="500" fill="hold"/>
                                        <p:tgtEl>
                                          <p:spTgt spid="93"/>
                                        </p:tgtEl>
                                        <p:attrNameLst>
                                          <p:attrName>ppt_w</p:attrName>
                                        </p:attrNameLst>
                                      </p:cBhvr>
                                      <p:tavLst>
                                        <p:tav tm="0">
                                          <p:val>
                                            <p:fltVal val="0"/>
                                          </p:val>
                                        </p:tav>
                                        <p:tav tm="100000">
                                          <p:val>
                                            <p:strVal val="#ppt_w"/>
                                          </p:val>
                                        </p:tav>
                                      </p:tavLst>
                                    </p:anim>
                                    <p:anim calcmode="lin" valueType="num">
                                      <p:cBhvr>
                                        <p:cTn id="56" dur="500" fill="hold"/>
                                        <p:tgtEl>
                                          <p:spTgt spid="93"/>
                                        </p:tgtEl>
                                        <p:attrNameLst>
                                          <p:attrName>ppt_h</p:attrName>
                                        </p:attrNameLst>
                                      </p:cBhvr>
                                      <p:tavLst>
                                        <p:tav tm="0">
                                          <p:val>
                                            <p:fltVal val="0"/>
                                          </p:val>
                                        </p:tav>
                                        <p:tav tm="100000">
                                          <p:val>
                                            <p:strVal val="#ppt_h"/>
                                          </p:val>
                                        </p:tav>
                                      </p:tavLst>
                                    </p:anim>
                                    <p:animEffect transition="in" filter="fade">
                                      <p:cBhvr>
                                        <p:cTn id="57" dur="500"/>
                                        <p:tgtEl>
                                          <p:spTgt spid="9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94"/>
                                        </p:tgtEl>
                                        <p:attrNameLst>
                                          <p:attrName>style.visibility</p:attrName>
                                        </p:attrNameLst>
                                      </p:cBhvr>
                                      <p:to>
                                        <p:strVal val="visible"/>
                                      </p:to>
                                    </p:set>
                                    <p:anim calcmode="lin" valueType="num">
                                      <p:cBhvr>
                                        <p:cTn id="60" dur="500" fill="hold"/>
                                        <p:tgtEl>
                                          <p:spTgt spid="94"/>
                                        </p:tgtEl>
                                        <p:attrNameLst>
                                          <p:attrName>ppt_w</p:attrName>
                                        </p:attrNameLst>
                                      </p:cBhvr>
                                      <p:tavLst>
                                        <p:tav tm="0">
                                          <p:val>
                                            <p:fltVal val="0"/>
                                          </p:val>
                                        </p:tav>
                                        <p:tav tm="100000">
                                          <p:val>
                                            <p:strVal val="#ppt_w"/>
                                          </p:val>
                                        </p:tav>
                                      </p:tavLst>
                                    </p:anim>
                                    <p:anim calcmode="lin" valueType="num">
                                      <p:cBhvr>
                                        <p:cTn id="61" dur="500" fill="hold"/>
                                        <p:tgtEl>
                                          <p:spTgt spid="94"/>
                                        </p:tgtEl>
                                        <p:attrNameLst>
                                          <p:attrName>ppt_h</p:attrName>
                                        </p:attrNameLst>
                                      </p:cBhvr>
                                      <p:tavLst>
                                        <p:tav tm="0">
                                          <p:val>
                                            <p:fltVal val="0"/>
                                          </p:val>
                                        </p:tav>
                                        <p:tav tm="100000">
                                          <p:val>
                                            <p:strVal val="#ppt_h"/>
                                          </p:val>
                                        </p:tav>
                                      </p:tavLst>
                                    </p:anim>
                                    <p:animEffect transition="in" filter="fade">
                                      <p:cBhvr>
                                        <p:cTn id="6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1" grpId="0" animBg="1"/>
      <p:bldP spid="84" grpId="0"/>
      <p:bldP spid="85" grpId="0"/>
      <p:bldP spid="86" grpId="0"/>
      <p:bldP spid="87" grpId="0"/>
      <p:bldP spid="88" grpId="0"/>
      <p:bldP spid="89"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922336" y="92110"/>
            <a:ext cx="6383876" cy="369332"/>
          </a:xfrm>
          <a:prstGeom prst="rect">
            <a:avLst/>
          </a:prstGeom>
          <a:noFill/>
        </p:spPr>
        <p:txBody>
          <a:bodyPr wrap="square" rtlCol="0">
            <a:spAutoFit/>
          </a:bodyPr>
          <a:lstStyle/>
          <a:p>
            <a:pPr algn="ctr"/>
            <a:r>
              <a:rPr lang="es-CO" dirty="0">
                <a:latin typeface="Century Gothic" panose="020B0502020202020204" pitchFamily="34" charset="0"/>
              </a:rPr>
              <a:t>GENERACIÓN DE LOS DATOS HIBRIDOS</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533591" y="892772"/>
            <a:ext cx="1898541" cy="276999"/>
          </a:xfrm>
          <a:prstGeom prst="rect">
            <a:avLst/>
          </a:prstGeom>
          <a:noFill/>
        </p:spPr>
        <p:txBody>
          <a:bodyPr wrap="square" rtlCol="0">
            <a:spAutoFit/>
          </a:bodyPr>
          <a:lstStyle/>
          <a:p>
            <a:pPr algn="ctr"/>
            <a:r>
              <a:rPr lang="es-CO" sz="1200" dirty="0">
                <a:latin typeface="Century Gothic" panose="020B0502020202020204" pitchFamily="34" charset="0"/>
              </a:rPr>
              <a:t>Estructura de los datos</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1263019"/>
            <a:ext cx="532971" cy="3717263"/>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0" name="Imagen 9">
            <a:extLst>
              <a:ext uri="{FF2B5EF4-FFF2-40B4-BE49-F238E27FC236}">
                <a16:creationId xmlns:a16="http://schemas.microsoft.com/office/drawing/2014/main" id="{9EE8C5E7-C245-4860-8E6D-9E4A62CAD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91" y="2401120"/>
            <a:ext cx="720000" cy="720000"/>
          </a:xfrm>
          <a:prstGeom prst="rect">
            <a:avLst/>
          </a:prstGeom>
        </p:spPr>
      </p:pic>
      <p:pic>
        <p:nvPicPr>
          <p:cNvPr id="20" name="Imagen 19">
            <a:extLst>
              <a:ext uri="{FF2B5EF4-FFF2-40B4-BE49-F238E27FC236}">
                <a16:creationId xmlns:a16="http://schemas.microsoft.com/office/drawing/2014/main" id="{A9F8F2A1-E942-4E54-A338-23C9EA42B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91" y="3605921"/>
            <a:ext cx="720000" cy="720000"/>
          </a:xfrm>
          <a:prstGeom prst="rect">
            <a:avLst/>
          </a:prstGeom>
        </p:spPr>
      </p:pic>
      <p:pic>
        <p:nvPicPr>
          <p:cNvPr id="30" name="Imagen 29">
            <a:extLst>
              <a:ext uri="{FF2B5EF4-FFF2-40B4-BE49-F238E27FC236}">
                <a16:creationId xmlns:a16="http://schemas.microsoft.com/office/drawing/2014/main" id="{902333E6-4B1B-4032-AA85-E3C4298BF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74" y="1734514"/>
            <a:ext cx="720000" cy="720000"/>
          </a:xfrm>
          <a:prstGeom prst="rect">
            <a:avLst/>
          </a:prstGeom>
        </p:spPr>
      </p:pic>
      <p:pic>
        <p:nvPicPr>
          <p:cNvPr id="45" name="Imagen 44">
            <a:extLst>
              <a:ext uri="{FF2B5EF4-FFF2-40B4-BE49-F238E27FC236}">
                <a16:creationId xmlns:a16="http://schemas.microsoft.com/office/drawing/2014/main" id="{00C2FE15-BA89-4BBA-8AA5-1EF34A613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360" y="3974592"/>
            <a:ext cx="720000" cy="720000"/>
          </a:xfrm>
          <a:prstGeom prst="rect">
            <a:avLst/>
          </a:prstGeom>
        </p:spPr>
      </p:pic>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191" y="1296070"/>
            <a:ext cx="720000" cy="720000"/>
          </a:xfrm>
          <a:prstGeom prst="rect">
            <a:avLst/>
          </a:prstGeom>
        </p:spPr>
      </p:pic>
      <p:pic>
        <p:nvPicPr>
          <p:cNvPr id="50" name="Imagen 49">
            <a:extLst>
              <a:ext uri="{FF2B5EF4-FFF2-40B4-BE49-F238E27FC236}">
                <a16:creationId xmlns:a16="http://schemas.microsoft.com/office/drawing/2014/main" id="{7946C0E0-5B17-4E17-B8E9-A7712E169F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0959" y="2791097"/>
            <a:ext cx="720000" cy="720000"/>
          </a:xfrm>
          <a:prstGeom prst="rect">
            <a:avLst/>
          </a:prstGeom>
        </p:spPr>
      </p:pic>
      <p:sp>
        <p:nvSpPr>
          <p:cNvPr id="29" name="CuadroTexto 28">
            <a:extLst>
              <a:ext uri="{FF2B5EF4-FFF2-40B4-BE49-F238E27FC236}">
                <a16:creationId xmlns:a16="http://schemas.microsoft.com/office/drawing/2014/main" id="{1CBFE7B6-60D7-4134-9025-BA19C0FBD3E9}"/>
              </a:ext>
            </a:extLst>
          </p:cNvPr>
          <p:cNvSpPr txBox="1"/>
          <p:nvPr/>
        </p:nvSpPr>
        <p:spPr>
          <a:xfrm>
            <a:off x="759650" y="4800282"/>
            <a:ext cx="1898541" cy="646331"/>
          </a:xfrm>
          <a:prstGeom prst="rect">
            <a:avLst/>
          </a:prstGeom>
          <a:noFill/>
        </p:spPr>
        <p:txBody>
          <a:bodyPr wrap="square" rtlCol="0">
            <a:spAutoFit/>
          </a:bodyPr>
          <a:lstStyle/>
          <a:p>
            <a:pPr algn="ctr"/>
            <a:r>
              <a:rPr lang="es-CO" sz="1200" dirty="0">
                <a:latin typeface="Century Gothic" panose="020B0502020202020204" pitchFamily="34" charset="0"/>
              </a:rPr>
              <a:t>Algoritmo de imputación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graphicFrame>
        <p:nvGraphicFramePr>
          <p:cNvPr id="8" name="Tabla 8">
            <a:extLst>
              <a:ext uri="{FF2B5EF4-FFF2-40B4-BE49-F238E27FC236}">
                <a16:creationId xmlns:a16="http://schemas.microsoft.com/office/drawing/2014/main" id="{38B3DAB3-BBD8-404E-A525-907C0060BB60}"/>
              </a:ext>
            </a:extLst>
          </p:cNvPr>
          <p:cNvGraphicFramePr>
            <a:graphicFrameLocks noGrp="1"/>
          </p:cNvGraphicFramePr>
          <p:nvPr>
            <p:extLst>
              <p:ext uri="{D42A27DB-BD31-4B8C-83A1-F6EECF244321}">
                <p14:modId xmlns:p14="http://schemas.microsoft.com/office/powerpoint/2010/main" val="810557340"/>
              </p:ext>
            </p:extLst>
          </p:nvPr>
        </p:nvGraphicFramePr>
        <p:xfrm>
          <a:off x="3273096" y="1263019"/>
          <a:ext cx="8128000" cy="212344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4250125189"/>
                    </a:ext>
                  </a:extLst>
                </a:gridCol>
                <a:gridCol w="2032000">
                  <a:extLst>
                    <a:ext uri="{9D8B030D-6E8A-4147-A177-3AD203B41FA5}">
                      <a16:colId xmlns:a16="http://schemas.microsoft.com/office/drawing/2014/main" val="2127076541"/>
                    </a:ext>
                  </a:extLst>
                </a:gridCol>
                <a:gridCol w="2032000">
                  <a:extLst>
                    <a:ext uri="{9D8B030D-6E8A-4147-A177-3AD203B41FA5}">
                      <a16:colId xmlns:a16="http://schemas.microsoft.com/office/drawing/2014/main" val="590840533"/>
                    </a:ext>
                  </a:extLst>
                </a:gridCol>
                <a:gridCol w="2032000">
                  <a:extLst>
                    <a:ext uri="{9D8B030D-6E8A-4147-A177-3AD203B41FA5}">
                      <a16:colId xmlns:a16="http://schemas.microsoft.com/office/drawing/2014/main" val="414037725"/>
                    </a:ext>
                  </a:extLst>
                </a:gridCol>
              </a:tblGrid>
              <a:tr h="370840">
                <a:tc>
                  <a:txBody>
                    <a:bodyPr/>
                    <a:lstStyle/>
                    <a:p>
                      <a:pPr algn="ctr"/>
                      <a:r>
                        <a:rPr lang="es-CO" dirty="0">
                          <a:latin typeface="Century Gothic" panose="020B0502020202020204" pitchFamily="34" charset="0"/>
                        </a:rPr>
                        <a:t>Tipo de variable</a:t>
                      </a:r>
                    </a:p>
                  </a:txBody>
                  <a:tcPr anchor="ctr"/>
                </a:tc>
                <a:tc>
                  <a:txBody>
                    <a:bodyPr/>
                    <a:lstStyle/>
                    <a:p>
                      <a:pPr algn="ctr"/>
                      <a:r>
                        <a:rPr lang="es-CO" dirty="0">
                          <a:latin typeface="Century Gothic" panose="020B0502020202020204" pitchFamily="34" charset="0"/>
                        </a:rPr>
                        <a:t>Subtipo</a:t>
                      </a:r>
                    </a:p>
                  </a:txBody>
                  <a:tcPr anchor="ctr"/>
                </a:tc>
                <a:tc>
                  <a:txBody>
                    <a:bodyPr/>
                    <a:lstStyle/>
                    <a:p>
                      <a:pPr algn="ctr"/>
                      <a:r>
                        <a:rPr lang="es-CO" dirty="0">
                          <a:latin typeface="Century Gothic" panose="020B0502020202020204" pitchFamily="34" charset="0"/>
                        </a:rPr>
                        <a:t>Cantidad</a:t>
                      </a:r>
                    </a:p>
                  </a:txBody>
                  <a:tcPr anchor="ctr"/>
                </a:tc>
                <a:tc>
                  <a:txBody>
                    <a:bodyPr/>
                    <a:lstStyle/>
                    <a:p>
                      <a:pPr algn="ctr"/>
                      <a:r>
                        <a:rPr lang="es-CO" dirty="0">
                          <a:latin typeface="Century Gothic" panose="020B0502020202020204" pitchFamily="34" charset="0"/>
                        </a:rPr>
                        <a:t>Ejemplos representativos</a:t>
                      </a:r>
                    </a:p>
                  </a:txBody>
                  <a:tcPr anchor="ctr"/>
                </a:tc>
                <a:extLst>
                  <a:ext uri="{0D108BD9-81ED-4DB2-BD59-A6C34878D82A}">
                    <a16:rowId xmlns:a16="http://schemas.microsoft.com/office/drawing/2014/main" val="1047538571"/>
                  </a:ext>
                </a:extLst>
              </a:tr>
              <a:tr h="370840">
                <a:tc>
                  <a:txBody>
                    <a:bodyPr/>
                    <a:lstStyle/>
                    <a:p>
                      <a:pPr algn="ctr" fontAlgn="b"/>
                      <a:r>
                        <a:rPr lang="es-CO" sz="1100" b="0" u="none" strike="noStrike" dirty="0">
                          <a:solidFill>
                            <a:srgbClr val="000000"/>
                          </a:solidFill>
                          <a:effectLst/>
                          <a:latin typeface="Century Gothic" panose="020B0502020202020204" pitchFamily="34" charset="0"/>
                        </a:rPr>
                        <a:t>Cuantitativa</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Discreta</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2</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err="1">
                          <a:solidFill>
                            <a:srgbClr val="000000"/>
                          </a:solidFill>
                          <a:effectLst/>
                          <a:latin typeface="Century Gothic" panose="020B0502020202020204" pitchFamily="34" charset="0"/>
                        </a:rPr>
                        <a:t>Index</a:t>
                      </a:r>
                      <a:r>
                        <a:rPr lang="es-CO" sz="1100" b="0" u="none" strike="noStrike" dirty="0">
                          <a:solidFill>
                            <a:srgbClr val="000000"/>
                          </a:solidFill>
                          <a:effectLst/>
                          <a:latin typeface="Century Gothic" panose="020B0502020202020204" pitchFamily="34" charset="0"/>
                        </a:rPr>
                        <a:t>, Cédula</a:t>
                      </a:r>
                      <a:endParaRPr lang="es-CO" sz="11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4266309118"/>
                  </a:ext>
                </a:extLst>
              </a:tr>
              <a:tr h="370840">
                <a:tc>
                  <a:txBody>
                    <a:bodyPr/>
                    <a:lstStyle/>
                    <a:p>
                      <a:pPr algn="ctr" fontAlgn="b"/>
                      <a:r>
                        <a:rPr lang="es-CO" sz="1100" b="0" u="none" strike="noStrike" dirty="0">
                          <a:solidFill>
                            <a:srgbClr val="000000"/>
                          </a:solidFill>
                          <a:effectLst/>
                          <a:latin typeface="Century Gothic" panose="020B0502020202020204" pitchFamily="34" charset="0"/>
                        </a:rPr>
                        <a:t>Cuantitativa</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Continua</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6</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Costo equipo, Memoria, Costo licencia</a:t>
                      </a:r>
                      <a:endParaRPr lang="es-CO" sz="11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683799415"/>
                  </a:ext>
                </a:extLst>
              </a:tr>
              <a:tr h="370840">
                <a:tc>
                  <a:txBody>
                    <a:bodyPr/>
                    <a:lstStyle/>
                    <a:p>
                      <a:pPr algn="ctr" fontAlgn="b"/>
                      <a:r>
                        <a:rPr lang="es-CO" sz="1100" b="0" u="none" strike="noStrike" dirty="0">
                          <a:solidFill>
                            <a:srgbClr val="000000"/>
                          </a:solidFill>
                          <a:effectLst/>
                          <a:latin typeface="Century Gothic" panose="020B0502020202020204" pitchFamily="34" charset="0"/>
                        </a:rPr>
                        <a:t>Cualitativa</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Nominal</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17</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Marca, Estado, Tipo licencia</a:t>
                      </a:r>
                      <a:endParaRPr lang="es-CO" sz="11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883496039"/>
                  </a:ext>
                </a:extLst>
              </a:tr>
              <a:tr h="370840">
                <a:tc>
                  <a:txBody>
                    <a:bodyPr/>
                    <a:lstStyle/>
                    <a:p>
                      <a:pPr algn="ctr" fontAlgn="b"/>
                      <a:r>
                        <a:rPr lang="es-CO" sz="1100" b="0" u="none" strike="noStrike" dirty="0">
                          <a:solidFill>
                            <a:srgbClr val="000000"/>
                          </a:solidFill>
                          <a:effectLst/>
                          <a:latin typeface="Century Gothic" panose="020B0502020202020204" pitchFamily="34" charset="0"/>
                        </a:rPr>
                        <a:t>Cualitativa</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Ordinal</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6</a:t>
                      </a:r>
                      <a:endParaRPr lang="es-CO" sz="11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s-CO" sz="1100" b="0" u="none" strike="noStrike" dirty="0">
                          <a:solidFill>
                            <a:srgbClr val="000000"/>
                          </a:solidFill>
                          <a:effectLst/>
                          <a:latin typeface="Century Gothic" panose="020B0502020202020204" pitchFamily="34" charset="0"/>
                        </a:rPr>
                        <a:t>Fecha compra, Fecha cierre, Vencimiento</a:t>
                      </a:r>
                      <a:endParaRPr lang="es-CO" sz="11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795964264"/>
                  </a:ext>
                </a:extLst>
              </a:tr>
            </a:tbl>
          </a:graphicData>
        </a:graphic>
      </p:graphicFrame>
      <p:pic>
        <p:nvPicPr>
          <p:cNvPr id="34" name="Imagen 33">
            <a:extLst>
              <a:ext uri="{FF2B5EF4-FFF2-40B4-BE49-F238E27FC236}">
                <a16:creationId xmlns:a16="http://schemas.microsoft.com/office/drawing/2014/main" id="{25CD1887-CACF-44D7-AB8D-85A029BA4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3096" y="3974592"/>
            <a:ext cx="720000" cy="720000"/>
          </a:xfrm>
          <a:prstGeom prst="rect">
            <a:avLst/>
          </a:prstGeom>
        </p:spPr>
      </p:pic>
      <p:sp>
        <p:nvSpPr>
          <p:cNvPr id="35" name="Cheurón 15">
            <a:extLst>
              <a:ext uri="{FF2B5EF4-FFF2-40B4-BE49-F238E27FC236}">
                <a16:creationId xmlns:a16="http://schemas.microsoft.com/office/drawing/2014/main" id="{28A3C484-E476-4E3E-8A48-33CA6DA6FF25}"/>
              </a:ext>
            </a:extLst>
          </p:cNvPr>
          <p:cNvSpPr/>
          <p:nvPr/>
        </p:nvSpPr>
        <p:spPr>
          <a:xfrm>
            <a:off x="4151195" y="4087237"/>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38" name="Imagen 37">
            <a:extLst>
              <a:ext uri="{FF2B5EF4-FFF2-40B4-BE49-F238E27FC236}">
                <a16:creationId xmlns:a16="http://schemas.microsoft.com/office/drawing/2014/main" id="{B1D7E59C-0625-43D1-B69B-4FD6735E0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816" y="4026579"/>
            <a:ext cx="720000" cy="720000"/>
          </a:xfrm>
          <a:prstGeom prst="rect">
            <a:avLst/>
          </a:prstGeom>
        </p:spPr>
      </p:pic>
      <p:sp>
        <p:nvSpPr>
          <p:cNvPr id="39" name="Cheurón 15">
            <a:extLst>
              <a:ext uri="{FF2B5EF4-FFF2-40B4-BE49-F238E27FC236}">
                <a16:creationId xmlns:a16="http://schemas.microsoft.com/office/drawing/2014/main" id="{47531C47-FA2C-4E8D-8228-76AB9F2672E2}"/>
              </a:ext>
            </a:extLst>
          </p:cNvPr>
          <p:cNvSpPr/>
          <p:nvPr/>
        </p:nvSpPr>
        <p:spPr>
          <a:xfrm>
            <a:off x="5755272" y="4087237"/>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40" name="Imagen 39">
            <a:extLst>
              <a:ext uri="{FF2B5EF4-FFF2-40B4-BE49-F238E27FC236}">
                <a16:creationId xmlns:a16="http://schemas.microsoft.com/office/drawing/2014/main" id="{F0BFE5A1-10DD-4E8E-95F1-BA341112A8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4274" y="4026579"/>
            <a:ext cx="720000" cy="720000"/>
          </a:xfrm>
          <a:prstGeom prst="rect">
            <a:avLst/>
          </a:prstGeom>
        </p:spPr>
      </p:pic>
      <p:pic>
        <p:nvPicPr>
          <p:cNvPr id="42" name="Imagen 41">
            <a:extLst>
              <a:ext uri="{FF2B5EF4-FFF2-40B4-BE49-F238E27FC236}">
                <a16:creationId xmlns:a16="http://schemas.microsoft.com/office/drawing/2014/main" id="{E4E5227B-4897-4CCB-8329-F57EB6F29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871" y="4026579"/>
            <a:ext cx="720000" cy="720000"/>
          </a:xfrm>
          <a:prstGeom prst="rect">
            <a:avLst/>
          </a:prstGeom>
        </p:spPr>
      </p:pic>
      <p:sp>
        <p:nvSpPr>
          <p:cNvPr id="43" name="Cheurón 15">
            <a:extLst>
              <a:ext uri="{FF2B5EF4-FFF2-40B4-BE49-F238E27FC236}">
                <a16:creationId xmlns:a16="http://schemas.microsoft.com/office/drawing/2014/main" id="{1E613B5A-AA51-4041-85AC-6FCF3E62E03B}"/>
              </a:ext>
            </a:extLst>
          </p:cNvPr>
          <p:cNvSpPr/>
          <p:nvPr/>
        </p:nvSpPr>
        <p:spPr>
          <a:xfrm>
            <a:off x="7405301" y="4087237"/>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44" name="Cheurón 15">
            <a:extLst>
              <a:ext uri="{FF2B5EF4-FFF2-40B4-BE49-F238E27FC236}">
                <a16:creationId xmlns:a16="http://schemas.microsoft.com/office/drawing/2014/main" id="{89CB568E-2A90-45B7-902D-46105BCBAD50}"/>
              </a:ext>
            </a:extLst>
          </p:cNvPr>
          <p:cNvSpPr/>
          <p:nvPr/>
        </p:nvSpPr>
        <p:spPr>
          <a:xfrm>
            <a:off x="9055330" y="4095908"/>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46" name="Imagen 45">
            <a:extLst>
              <a:ext uri="{FF2B5EF4-FFF2-40B4-BE49-F238E27FC236}">
                <a16:creationId xmlns:a16="http://schemas.microsoft.com/office/drawing/2014/main" id="{B7071657-67BD-4ADC-B0F6-CB8D4AD3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942" y="4035250"/>
            <a:ext cx="720000" cy="720000"/>
          </a:xfrm>
          <a:prstGeom prst="rect">
            <a:avLst/>
          </a:prstGeom>
        </p:spPr>
      </p:pic>
      <p:pic>
        <p:nvPicPr>
          <p:cNvPr id="47" name="Imagen 46">
            <a:extLst>
              <a:ext uri="{FF2B5EF4-FFF2-40B4-BE49-F238E27FC236}">
                <a16:creationId xmlns:a16="http://schemas.microsoft.com/office/drawing/2014/main" id="{82AC041E-62AA-4102-A8FD-C02BC2974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8409" y="3965921"/>
            <a:ext cx="720000" cy="720000"/>
          </a:xfrm>
          <a:prstGeom prst="rect">
            <a:avLst/>
          </a:prstGeom>
        </p:spPr>
      </p:pic>
      <p:sp>
        <p:nvSpPr>
          <p:cNvPr id="49" name="Cheurón 15">
            <a:extLst>
              <a:ext uri="{FF2B5EF4-FFF2-40B4-BE49-F238E27FC236}">
                <a16:creationId xmlns:a16="http://schemas.microsoft.com/office/drawing/2014/main" id="{3C54E378-DC2C-4CB7-AD43-9B8A35F096CE}"/>
              </a:ext>
            </a:extLst>
          </p:cNvPr>
          <p:cNvSpPr/>
          <p:nvPr/>
        </p:nvSpPr>
        <p:spPr>
          <a:xfrm>
            <a:off x="10708064" y="4087237"/>
            <a:ext cx="521927" cy="598684"/>
          </a:xfrm>
          <a:prstGeom prst="chevr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pic>
        <p:nvPicPr>
          <p:cNvPr id="51" name="Imagen 50">
            <a:extLst>
              <a:ext uri="{FF2B5EF4-FFF2-40B4-BE49-F238E27FC236}">
                <a16:creationId xmlns:a16="http://schemas.microsoft.com/office/drawing/2014/main" id="{64B15AF2-371B-42EC-87AD-6B5859693F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8236" y="4620282"/>
            <a:ext cx="360000" cy="360000"/>
          </a:xfrm>
          <a:prstGeom prst="rect">
            <a:avLst/>
          </a:prstGeom>
        </p:spPr>
      </p:pic>
      <p:pic>
        <p:nvPicPr>
          <p:cNvPr id="52" name="Imagen 51">
            <a:extLst>
              <a:ext uri="{FF2B5EF4-FFF2-40B4-BE49-F238E27FC236}">
                <a16:creationId xmlns:a16="http://schemas.microsoft.com/office/drawing/2014/main" id="{4C85A9F5-68D4-493A-A9FD-E361235D4B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1221" y="4620282"/>
            <a:ext cx="360000" cy="360000"/>
          </a:xfrm>
          <a:prstGeom prst="rect">
            <a:avLst/>
          </a:prstGeom>
        </p:spPr>
      </p:pic>
      <p:pic>
        <p:nvPicPr>
          <p:cNvPr id="53" name="Imagen 52">
            <a:extLst>
              <a:ext uri="{FF2B5EF4-FFF2-40B4-BE49-F238E27FC236}">
                <a16:creationId xmlns:a16="http://schemas.microsoft.com/office/drawing/2014/main" id="{01FD660F-10D1-4605-8981-7F1D57D9EE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5509" y="4620282"/>
            <a:ext cx="360000" cy="360000"/>
          </a:xfrm>
          <a:prstGeom prst="rect">
            <a:avLst/>
          </a:prstGeom>
        </p:spPr>
      </p:pic>
      <p:pic>
        <p:nvPicPr>
          <p:cNvPr id="54" name="Imagen 53">
            <a:extLst>
              <a:ext uri="{FF2B5EF4-FFF2-40B4-BE49-F238E27FC236}">
                <a16:creationId xmlns:a16="http://schemas.microsoft.com/office/drawing/2014/main" id="{DC2A592F-44ED-4E27-8B35-65CF5506A1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4622" y="4620282"/>
            <a:ext cx="360000" cy="360000"/>
          </a:xfrm>
          <a:prstGeom prst="rect">
            <a:avLst/>
          </a:prstGeom>
        </p:spPr>
      </p:pic>
      <p:pic>
        <p:nvPicPr>
          <p:cNvPr id="55" name="Imagen 54">
            <a:extLst>
              <a:ext uri="{FF2B5EF4-FFF2-40B4-BE49-F238E27FC236}">
                <a16:creationId xmlns:a16="http://schemas.microsoft.com/office/drawing/2014/main" id="{1FCCCAE5-2ECA-43F6-BADD-5F3474EDE0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79646" y="4620282"/>
            <a:ext cx="360000" cy="360000"/>
          </a:xfrm>
          <a:prstGeom prst="rect">
            <a:avLst/>
          </a:prstGeom>
        </p:spPr>
      </p:pic>
      <p:pic>
        <p:nvPicPr>
          <p:cNvPr id="56" name="Imagen 55">
            <a:extLst>
              <a:ext uri="{FF2B5EF4-FFF2-40B4-BE49-F238E27FC236}">
                <a16:creationId xmlns:a16="http://schemas.microsoft.com/office/drawing/2014/main" id="{18557C4B-F354-4639-BF36-F6812ACB22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72350" y="4620282"/>
            <a:ext cx="360000" cy="360000"/>
          </a:xfrm>
          <a:prstGeom prst="rect">
            <a:avLst/>
          </a:prstGeom>
        </p:spPr>
      </p:pic>
      <p:sp>
        <p:nvSpPr>
          <p:cNvPr id="59" name="Abrir llave 58">
            <a:extLst>
              <a:ext uri="{FF2B5EF4-FFF2-40B4-BE49-F238E27FC236}">
                <a16:creationId xmlns:a16="http://schemas.microsoft.com/office/drawing/2014/main" id="{CA908A36-5D54-4778-892A-F71AD6894461}"/>
              </a:ext>
            </a:extLst>
          </p:cNvPr>
          <p:cNvSpPr/>
          <p:nvPr/>
        </p:nvSpPr>
        <p:spPr>
          <a:xfrm rot="16200000">
            <a:off x="7399778" y="1115296"/>
            <a:ext cx="532971" cy="8300173"/>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60" name="CuadroTexto 59">
            <a:extLst>
              <a:ext uri="{FF2B5EF4-FFF2-40B4-BE49-F238E27FC236}">
                <a16:creationId xmlns:a16="http://schemas.microsoft.com/office/drawing/2014/main" id="{EF0FBDC9-46EE-4902-AC52-9F9D0B3348CE}"/>
              </a:ext>
            </a:extLst>
          </p:cNvPr>
          <p:cNvSpPr txBox="1"/>
          <p:nvPr/>
        </p:nvSpPr>
        <p:spPr>
          <a:xfrm>
            <a:off x="6188685" y="5584032"/>
            <a:ext cx="3112366" cy="461665"/>
          </a:xfrm>
          <a:prstGeom prst="rect">
            <a:avLst/>
          </a:prstGeom>
          <a:noFill/>
        </p:spPr>
        <p:txBody>
          <a:bodyPr wrap="square" rtlCol="0">
            <a:spAutoFit/>
          </a:bodyPr>
          <a:lstStyle/>
          <a:p>
            <a:pPr algn="ctr"/>
            <a:r>
              <a:rPr lang="es-CO" sz="1200" dirty="0">
                <a:latin typeface="Century Gothic" panose="020B0502020202020204" pitchFamily="34" charset="0"/>
              </a:rPr>
              <a:t>Consideración fundamental iniciar con el archivo del personal</a:t>
            </a:r>
          </a:p>
        </p:txBody>
      </p:sp>
      <p:sp>
        <p:nvSpPr>
          <p:cNvPr id="9" name="Marcador de número de diapositiva 8">
            <a:extLst>
              <a:ext uri="{FF2B5EF4-FFF2-40B4-BE49-F238E27FC236}">
                <a16:creationId xmlns:a16="http://schemas.microsoft.com/office/drawing/2014/main" id="{A4945DDB-57F0-48B3-AEA6-C99641697DAF}"/>
              </a:ext>
            </a:extLst>
          </p:cNvPr>
          <p:cNvSpPr>
            <a:spLocks noGrp="1"/>
          </p:cNvSpPr>
          <p:nvPr>
            <p:ph type="sldNum" sz="quarter" idx="12"/>
          </p:nvPr>
        </p:nvSpPr>
        <p:spPr/>
        <p:txBody>
          <a:bodyPr/>
          <a:lstStyle/>
          <a:p>
            <a:fld id="{90942A47-AFBE-4F3B-84A3-BFF15DF95654}" type="slidenum">
              <a:rPr lang="es-CO" smtClean="0"/>
              <a:t>6</a:t>
            </a:fld>
            <a:endParaRPr lang="es-CO"/>
          </a:p>
        </p:txBody>
      </p:sp>
    </p:spTree>
    <p:extLst>
      <p:ext uri="{BB962C8B-B14F-4D97-AF65-F5344CB8AC3E}">
        <p14:creationId xmlns:p14="http://schemas.microsoft.com/office/powerpoint/2010/main" val="7640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35" grpId="0" animBg="1"/>
      <p:bldP spid="39" grpId="0" animBg="1"/>
      <p:bldP spid="43" grpId="0" animBg="1"/>
      <p:bldP spid="44" grpId="0" animBg="1"/>
      <p:bldP spid="49" grpId="0" animBg="1"/>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405701" y="2330"/>
            <a:ext cx="7119655" cy="369332"/>
          </a:xfrm>
          <a:prstGeom prst="rect">
            <a:avLst/>
          </a:prstGeom>
          <a:noFill/>
        </p:spPr>
        <p:txBody>
          <a:bodyPr wrap="square" rtlCol="0">
            <a:spAutoFit/>
          </a:bodyPr>
          <a:lstStyle/>
          <a:p>
            <a:pPr algn="ctr"/>
            <a:r>
              <a:rPr lang="es-CO" dirty="0">
                <a:latin typeface="Century Gothic" panose="020B0502020202020204" pitchFamily="34" charset="0"/>
              </a:rPr>
              <a:t>GENERACIÓN DE LOS DATOS HIBRIDOS - CODIGO</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533591" y="892772"/>
            <a:ext cx="1898541" cy="276999"/>
          </a:xfrm>
          <a:prstGeom prst="rect">
            <a:avLst/>
          </a:prstGeom>
          <a:noFill/>
        </p:spPr>
        <p:txBody>
          <a:bodyPr wrap="square" rtlCol="0">
            <a:spAutoFit/>
          </a:bodyPr>
          <a:lstStyle/>
          <a:p>
            <a:pPr algn="ctr"/>
            <a:r>
              <a:rPr lang="es-CO" sz="1200" dirty="0">
                <a:latin typeface="Century Gothic" panose="020B0502020202020204" pitchFamily="34" charset="0"/>
              </a:rPr>
              <a:t>Estructura de los datos</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1263019"/>
            <a:ext cx="532971" cy="3717263"/>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0" name="Imagen 9">
            <a:extLst>
              <a:ext uri="{FF2B5EF4-FFF2-40B4-BE49-F238E27FC236}">
                <a16:creationId xmlns:a16="http://schemas.microsoft.com/office/drawing/2014/main" id="{9EE8C5E7-C245-4860-8E6D-9E4A62CAD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91" y="2401120"/>
            <a:ext cx="720000" cy="720000"/>
          </a:xfrm>
          <a:prstGeom prst="rect">
            <a:avLst/>
          </a:prstGeom>
        </p:spPr>
      </p:pic>
      <p:pic>
        <p:nvPicPr>
          <p:cNvPr id="20" name="Imagen 19">
            <a:extLst>
              <a:ext uri="{FF2B5EF4-FFF2-40B4-BE49-F238E27FC236}">
                <a16:creationId xmlns:a16="http://schemas.microsoft.com/office/drawing/2014/main" id="{A9F8F2A1-E942-4E54-A338-23C9EA42B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91" y="3605921"/>
            <a:ext cx="720000" cy="720000"/>
          </a:xfrm>
          <a:prstGeom prst="rect">
            <a:avLst/>
          </a:prstGeom>
        </p:spPr>
      </p:pic>
      <p:pic>
        <p:nvPicPr>
          <p:cNvPr id="30" name="Imagen 29">
            <a:extLst>
              <a:ext uri="{FF2B5EF4-FFF2-40B4-BE49-F238E27FC236}">
                <a16:creationId xmlns:a16="http://schemas.microsoft.com/office/drawing/2014/main" id="{902333E6-4B1B-4032-AA85-E3C4298BF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74" y="1734514"/>
            <a:ext cx="720000" cy="720000"/>
          </a:xfrm>
          <a:prstGeom prst="rect">
            <a:avLst/>
          </a:prstGeom>
        </p:spPr>
      </p:pic>
      <p:pic>
        <p:nvPicPr>
          <p:cNvPr id="45" name="Imagen 44">
            <a:extLst>
              <a:ext uri="{FF2B5EF4-FFF2-40B4-BE49-F238E27FC236}">
                <a16:creationId xmlns:a16="http://schemas.microsoft.com/office/drawing/2014/main" id="{00C2FE15-BA89-4BBA-8AA5-1EF34A613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360" y="3974592"/>
            <a:ext cx="720000" cy="720000"/>
          </a:xfrm>
          <a:prstGeom prst="rect">
            <a:avLst/>
          </a:prstGeom>
        </p:spPr>
      </p:pic>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37" y="1285901"/>
            <a:ext cx="720000" cy="720000"/>
          </a:xfrm>
          <a:prstGeom prst="rect">
            <a:avLst/>
          </a:prstGeom>
        </p:spPr>
      </p:pic>
      <p:pic>
        <p:nvPicPr>
          <p:cNvPr id="50" name="Imagen 49">
            <a:extLst>
              <a:ext uri="{FF2B5EF4-FFF2-40B4-BE49-F238E27FC236}">
                <a16:creationId xmlns:a16="http://schemas.microsoft.com/office/drawing/2014/main" id="{7946C0E0-5B17-4E17-B8E9-A7712E169F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0959" y="2791097"/>
            <a:ext cx="720000" cy="720000"/>
          </a:xfrm>
          <a:prstGeom prst="rect">
            <a:avLst/>
          </a:prstGeom>
        </p:spPr>
      </p:pic>
      <p:sp>
        <p:nvSpPr>
          <p:cNvPr id="29" name="CuadroTexto 28">
            <a:extLst>
              <a:ext uri="{FF2B5EF4-FFF2-40B4-BE49-F238E27FC236}">
                <a16:creationId xmlns:a16="http://schemas.microsoft.com/office/drawing/2014/main" id="{1CBFE7B6-60D7-4134-9025-BA19C0FBD3E9}"/>
              </a:ext>
            </a:extLst>
          </p:cNvPr>
          <p:cNvSpPr txBox="1"/>
          <p:nvPr/>
        </p:nvSpPr>
        <p:spPr>
          <a:xfrm>
            <a:off x="743672" y="4810722"/>
            <a:ext cx="1898541" cy="646331"/>
          </a:xfrm>
          <a:prstGeom prst="rect">
            <a:avLst/>
          </a:prstGeom>
          <a:noFill/>
        </p:spPr>
        <p:txBody>
          <a:bodyPr wrap="square" rtlCol="0">
            <a:spAutoFit/>
          </a:bodyPr>
          <a:lstStyle/>
          <a:p>
            <a:pPr algn="ctr"/>
            <a:r>
              <a:rPr lang="es-CO" sz="1200" dirty="0">
                <a:latin typeface="Century Gothic" panose="020B0502020202020204" pitchFamily="34" charset="0"/>
              </a:rPr>
              <a:t>Algoritmo de imputación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pic>
        <p:nvPicPr>
          <p:cNvPr id="3" name="Imagen 2">
            <a:extLst>
              <a:ext uri="{FF2B5EF4-FFF2-40B4-BE49-F238E27FC236}">
                <a16:creationId xmlns:a16="http://schemas.microsoft.com/office/drawing/2014/main" id="{1A5FE516-19A2-4D62-A3D9-B20E070E33D5}"/>
              </a:ext>
            </a:extLst>
          </p:cNvPr>
          <p:cNvPicPr>
            <a:picLocks noChangeAspect="1"/>
          </p:cNvPicPr>
          <p:nvPr/>
        </p:nvPicPr>
        <p:blipFill>
          <a:blip r:embed="rId8"/>
          <a:stretch>
            <a:fillRect/>
          </a:stretch>
        </p:blipFill>
        <p:spPr>
          <a:xfrm>
            <a:off x="3133468" y="1031271"/>
            <a:ext cx="3238952" cy="14480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Imagen 4">
            <a:extLst>
              <a:ext uri="{FF2B5EF4-FFF2-40B4-BE49-F238E27FC236}">
                <a16:creationId xmlns:a16="http://schemas.microsoft.com/office/drawing/2014/main" id="{A6FCF1E2-7E3B-405F-A8E8-70DE665215CF}"/>
              </a:ext>
            </a:extLst>
          </p:cNvPr>
          <p:cNvPicPr>
            <a:picLocks noChangeAspect="1"/>
          </p:cNvPicPr>
          <p:nvPr/>
        </p:nvPicPr>
        <p:blipFill>
          <a:blip r:embed="rId9"/>
          <a:stretch>
            <a:fillRect/>
          </a:stretch>
        </p:blipFill>
        <p:spPr>
          <a:xfrm>
            <a:off x="6879991" y="470708"/>
            <a:ext cx="4067743" cy="24101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en 8">
            <a:extLst>
              <a:ext uri="{FF2B5EF4-FFF2-40B4-BE49-F238E27FC236}">
                <a16:creationId xmlns:a16="http://schemas.microsoft.com/office/drawing/2014/main" id="{070B2340-3FC0-429F-9FFE-7875A7489A21}"/>
              </a:ext>
            </a:extLst>
          </p:cNvPr>
          <p:cNvPicPr>
            <a:picLocks noChangeAspect="1"/>
          </p:cNvPicPr>
          <p:nvPr/>
        </p:nvPicPr>
        <p:blipFill>
          <a:blip r:embed="rId10"/>
          <a:stretch>
            <a:fillRect/>
          </a:stretch>
        </p:blipFill>
        <p:spPr>
          <a:xfrm>
            <a:off x="3133468" y="3276367"/>
            <a:ext cx="6535062" cy="4572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1" name="Rectángulo 10">
            <a:extLst>
              <a:ext uri="{FF2B5EF4-FFF2-40B4-BE49-F238E27FC236}">
                <a16:creationId xmlns:a16="http://schemas.microsoft.com/office/drawing/2014/main" id="{C13282BE-8CC3-4FB8-99BB-C95E277F90A9}"/>
              </a:ext>
            </a:extLst>
          </p:cNvPr>
          <p:cNvSpPr/>
          <p:nvPr/>
        </p:nvSpPr>
        <p:spPr>
          <a:xfrm>
            <a:off x="6879991" y="1031271"/>
            <a:ext cx="4067743" cy="1229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CuadroTexto 56">
            <a:extLst>
              <a:ext uri="{FF2B5EF4-FFF2-40B4-BE49-F238E27FC236}">
                <a16:creationId xmlns:a16="http://schemas.microsoft.com/office/drawing/2014/main" id="{B4593944-0058-4E86-8C3E-29B402621E36}"/>
              </a:ext>
            </a:extLst>
          </p:cNvPr>
          <p:cNvSpPr txBox="1"/>
          <p:nvPr/>
        </p:nvSpPr>
        <p:spPr>
          <a:xfrm>
            <a:off x="3778394" y="638294"/>
            <a:ext cx="1898541" cy="276999"/>
          </a:xfrm>
          <a:prstGeom prst="rect">
            <a:avLst/>
          </a:prstGeom>
          <a:noFill/>
        </p:spPr>
        <p:txBody>
          <a:bodyPr wrap="square" rtlCol="0">
            <a:spAutoFit/>
          </a:bodyPr>
          <a:lstStyle/>
          <a:p>
            <a:pPr algn="ctr"/>
            <a:r>
              <a:rPr lang="es-CO" sz="1200" dirty="0">
                <a:latin typeface="Century Gothic" panose="020B0502020202020204" pitchFamily="34" charset="0"/>
              </a:rPr>
              <a:t>Librerías</a:t>
            </a:r>
          </a:p>
        </p:txBody>
      </p:sp>
      <p:sp>
        <p:nvSpPr>
          <p:cNvPr id="58" name="CuadroTexto 57">
            <a:extLst>
              <a:ext uri="{FF2B5EF4-FFF2-40B4-BE49-F238E27FC236}">
                <a16:creationId xmlns:a16="http://schemas.microsoft.com/office/drawing/2014/main" id="{44570CB4-0092-4A12-BD24-B4A93B66D1A8}"/>
              </a:ext>
            </a:extLst>
          </p:cNvPr>
          <p:cNvSpPr txBox="1"/>
          <p:nvPr/>
        </p:nvSpPr>
        <p:spPr>
          <a:xfrm>
            <a:off x="11050457" y="1517570"/>
            <a:ext cx="1100333" cy="276999"/>
          </a:xfrm>
          <a:prstGeom prst="rect">
            <a:avLst/>
          </a:prstGeom>
          <a:noFill/>
        </p:spPr>
        <p:txBody>
          <a:bodyPr wrap="square" rtlCol="0">
            <a:spAutoFit/>
          </a:bodyPr>
          <a:lstStyle/>
          <a:p>
            <a:pPr algn="ctr"/>
            <a:r>
              <a:rPr lang="es-CO" sz="1200" dirty="0">
                <a:latin typeface="Century Gothic" panose="020B0502020202020204" pitchFamily="34" charset="0"/>
              </a:rPr>
              <a:t>Diccionario</a:t>
            </a:r>
          </a:p>
        </p:txBody>
      </p:sp>
      <p:sp>
        <p:nvSpPr>
          <p:cNvPr id="61" name="CuadroTexto 60">
            <a:extLst>
              <a:ext uri="{FF2B5EF4-FFF2-40B4-BE49-F238E27FC236}">
                <a16:creationId xmlns:a16="http://schemas.microsoft.com/office/drawing/2014/main" id="{BDE9F5EC-4E62-41ED-9218-96F51B414EDC}"/>
              </a:ext>
            </a:extLst>
          </p:cNvPr>
          <p:cNvSpPr txBox="1"/>
          <p:nvPr/>
        </p:nvSpPr>
        <p:spPr>
          <a:xfrm>
            <a:off x="3273096" y="2677217"/>
            <a:ext cx="3238952" cy="461665"/>
          </a:xfrm>
          <a:prstGeom prst="rect">
            <a:avLst/>
          </a:prstGeom>
          <a:noFill/>
        </p:spPr>
        <p:txBody>
          <a:bodyPr wrap="square" rtlCol="0">
            <a:spAutoFit/>
          </a:bodyPr>
          <a:lstStyle/>
          <a:p>
            <a:pPr algn="ctr"/>
            <a:r>
              <a:rPr lang="es-CO" sz="1200" dirty="0">
                <a:latin typeface="Century Gothic" panose="020B0502020202020204" pitchFamily="34" charset="0"/>
              </a:rPr>
              <a:t>Se asume que cada empleado puede tener entre 5 y 9 activos asignados</a:t>
            </a:r>
          </a:p>
        </p:txBody>
      </p:sp>
      <p:pic>
        <p:nvPicPr>
          <p:cNvPr id="13" name="Imagen 12">
            <a:extLst>
              <a:ext uri="{FF2B5EF4-FFF2-40B4-BE49-F238E27FC236}">
                <a16:creationId xmlns:a16="http://schemas.microsoft.com/office/drawing/2014/main" id="{7B9DA5B9-9A74-44BD-B472-BBF2D7F3B94B}"/>
              </a:ext>
            </a:extLst>
          </p:cNvPr>
          <p:cNvPicPr>
            <a:picLocks noChangeAspect="1"/>
          </p:cNvPicPr>
          <p:nvPr/>
        </p:nvPicPr>
        <p:blipFill>
          <a:blip r:embed="rId11"/>
          <a:stretch>
            <a:fillRect/>
          </a:stretch>
        </p:blipFill>
        <p:spPr>
          <a:xfrm>
            <a:off x="3126753" y="4047603"/>
            <a:ext cx="4880298" cy="22942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2" name="Imagen 61">
            <a:extLst>
              <a:ext uri="{FF2B5EF4-FFF2-40B4-BE49-F238E27FC236}">
                <a16:creationId xmlns:a16="http://schemas.microsoft.com/office/drawing/2014/main" id="{C68E7596-E7B6-47A8-8BE8-87F95D1D2F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2918" y="2080600"/>
            <a:ext cx="360000" cy="360000"/>
          </a:xfrm>
          <a:prstGeom prst="rect">
            <a:avLst/>
          </a:prstGeom>
        </p:spPr>
      </p:pic>
      <p:pic>
        <p:nvPicPr>
          <p:cNvPr id="63" name="Imagen 62">
            <a:extLst>
              <a:ext uri="{FF2B5EF4-FFF2-40B4-BE49-F238E27FC236}">
                <a16:creationId xmlns:a16="http://schemas.microsoft.com/office/drawing/2014/main" id="{E293AD72-5E70-4E65-95AE-B5377AA236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9096" y="2431097"/>
            <a:ext cx="360000" cy="360000"/>
          </a:xfrm>
          <a:prstGeom prst="rect">
            <a:avLst/>
          </a:prstGeom>
        </p:spPr>
      </p:pic>
      <p:pic>
        <p:nvPicPr>
          <p:cNvPr id="64" name="Imagen 63">
            <a:extLst>
              <a:ext uri="{FF2B5EF4-FFF2-40B4-BE49-F238E27FC236}">
                <a16:creationId xmlns:a16="http://schemas.microsoft.com/office/drawing/2014/main" id="{072C8E09-B6DF-455D-97B2-CFD5A9EBB9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0776" y="3454461"/>
            <a:ext cx="360000" cy="360000"/>
          </a:xfrm>
          <a:prstGeom prst="rect">
            <a:avLst/>
          </a:prstGeom>
        </p:spPr>
      </p:pic>
      <p:pic>
        <p:nvPicPr>
          <p:cNvPr id="65" name="Imagen 64">
            <a:extLst>
              <a:ext uri="{FF2B5EF4-FFF2-40B4-BE49-F238E27FC236}">
                <a16:creationId xmlns:a16="http://schemas.microsoft.com/office/drawing/2014/main" id="{D6589DC4-D1F4-4272-A8D6-847BE790BD2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64868" y="5897229"/>
            <a:ext cx="360000" cy="360000"/>
          </a:xfrm>
          <a:prstGeom prst="rect">
            <a:avLst/>
          </a:prstGeom>
        </p:spPr>
      </p:pic>
      <p:sp>
        <p:nvSpPr>
          <p:cNvPr id="66" name="CuadroTexto 65">
            <a:extLst>
              <a:ext uri="{FF2B5EF4-FFF2-40B4-BE49-F238E27FC236}">
                <a16:creationId xmlns:a16="http://schemas.microsoft.com/office/drawing/2014/main" id="{546EC3CF-B924-457F-A03D-28992B7090A7}"/>
              </a:ext>
            </a:extLst>
          </p:cNvPr>
          <p:cNvSpPr txBox="1"/>
          <p:nvPr/>
        </p:nvSpPr>
        <p:spPr>
          <a:xfrm>
            <a:off x="8361671" y="4384381"/>
            <a:ext cx="3238952" cy="1384995"/>
          </a:xfrm>
          <a:prstGeom prst="rect">
            <a:avLst/>
          </a:prstGeom>
          <a:noFill/>
        </p:spPr>
        <p:txBody>
          <a:bodyPr wrap="square" rtlCol="0">
            <a:spAutoFit/>
          </a:bodyPr>
          <a:lstStyle/>
          <a:p>
            <a:pPr algn="ctr"/>
            <a:r>
              <a:rPr lang="es-CO" sz="1200" dirty="0">
                <a:latin typeface="Century Gothic" panose="020B0502020202020204" pitchFamily="34" charset="0"/>
              </a:rPr>
              <a:t>Las condiciones que se establecen en este código son de acuerdo a la edad del equipo para el valor.</a:t>
            </a:r>
          </a:p>
          <a:p>
            <a:pPr algn="ctr"/>
            <a:endParaRPr lang="es-CO" sz="1200" dirty="0">
              <a:latin typeface="Century Gothic" panose="020B0502020202020204" pitchFamily="34" charset="0"/>
            </a:endParaRPr>
          </a:p>
          <a:p>
            <a:pPr algn="ctr"/>
            <a:r>
              <a:rPr lang="es-CO" sz="1200" dirty="0">
                <a:latin typeface="Century Gothic" panose="020B0502020202020204" pitchFamily="34" charset="0"/>
              </a:rPr>
              <a:t>Para el costo se asume un 20% aproximadamente mas teniendo en cuenta impuestos e instalación.</a:t>
            </a:r>
          </a:p>
        </p:txBody>
      </p:sp>
      <p:sp>
        <p:nvSpPr>
          <p:cNvPr id="15" name="Marcador de número de diapositiva 14">
            <a:extLst>
              <a:ext uri="{FF2B5EF4-FFF2-40B4-BE49-F238E27FC236}">
                <a16:creationId xmlns:a16="http://schemas.microsoft.com/office/drawing/2014/main" id="{3E4AA9BF-DE28-48BE-96A4-D8DDE65A3D3C}"/>
              </a:ext>
            </a:extLst>
          </p:cNvPr>
          <p:cNvSpPr>
            <a:spLocks noGrp="1"/>
          </p:cNvSpPr>
          <p:nvPr>
            <p:ph type="sldNum" sz="quarter" idx="12"/>
          </p:nvPr>
        </p:nvSpPr>
        <p:spPr/>
        <p:txBody>
          <a:bodyPr/>
          <a:lstStyle/>
          <a:p>
            <a:fld id="{90942A47-AFBE-4F3B-84A3-BFF15DF95654}" type="slidenum">
              <a:rPr lang="es-CO" smtClean="0"/>
              <a:t>7</a:t>
            </a:fld>
            <a:endParaRPr lang="es-CO"/>
          </a:p>
        </p:txBody>
      </p:sp>
      <p:sp>
        <p:nvSpPr>
          <p:cNvPr id="2" name="Rectángulo 1">
            <a:extLst>
              <a:ext uri="{FF2B5EF4-FFF2-40B4-BE49-F238E27FC236}">
                <a16:creationId xmlns:a16="http://schemas.microsoft.com/office/drawing/2014/main" id="{5D9DFB56-CFAA-44E0-9976-0C7FCDFBAA9C}"/>
              </a:ext>
            </a:extLst>
          </p:cNvPr>
          <p:cNvSpPr/>
          <p:nvPr/>
        </p:nvSpPr>
        <p:spPr>
          <a:xfrm>
            <a:off x="486191" y="1263019"/>
            <a:ext cx="767400" cy="742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0164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heel(1)">
                                      <p:cBhvr>
                                        <p:cTn id="48" dur="2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11" grpId="0" animBg="1"/>
      <p:bldP spid="57" grpId="0"/>
      <p:bldP spid="58" grpId="0"/>
      <p:bldP spid="61" grpId="0"/>
      <p:bldP spid="66"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3219334" y="28514"/>
            <a:ext cx="7119655" cy="369332"/>
          </a:xfrm>
          <a:prstGeom prst="rect">
            <a:avLst/>
          </a:prstGeom>
          <a:noFill/>
        </p:spPr>
        <p:txBody>
          <a:bodyPr wrap="square" rtlCol="0">
            <a:spAutoFit/>
          </a:bodyPr>
          <a:lstStyle/>
          <a:p>
            <a:pPr algn="ctr"/>
            <a:r>
              <a:rPr lang="es-CO" dirty="0">
                <a:latin typeface="Century Gothic" panose="020B0502020202020204" pitchFamily="34" charset="0"/>
              </a:rPr>
              <a:t>DESCRIPTIVA DE LOS DATOS – ABORDAJE OBJ 1</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334389" y="1709960"/>
            <a:ext cx="1898541" cy="338554"/>
          </a:xfrm>
          <a:prstGeom prst="rect">
            <a:avLst/>
          </a:prstGeom>
          <a:noFill/>
        </p:spPr>
        <p:txBody>
          <a:bodyPr wrap="square" rtlCol="0">
            <a:spAutoFit/>
          </a:bodyPr>
          <a:lstStyle/>
          <a:p>
            <a:pPr algn="ctr"/>
            <a:r>
              <a:rPr lang="es-CO" sz="1600" dirty="0" err="1">
                <a:latin typeface="Century Gothic" panose="020B0502020202020204" pitchFamily="34" charset="0"/>
              </a:rPr>
              <a:t>Power</a:t>
            </a:r>
            <a:r>
              <a:rPr lang="es-CO" sz="1600" dirty="0">
                <a:latin typeface="Century Gothic" panose="020B0502020202020204" pitchFamily="34" charset="0"/>
              </a:rPr>
              <a:t> BI</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770125"/>
            <a:ext cx="532971" cy="5478275"/>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 name="Imagen 3">
            <a:extLst>
              <a:ext uri="{FF2B5EF4-FFF2-40B4-BE49-F238E27FC236}">
                <a16:creationId xmlns:a16="http://schemas.microsoft.com/office/drawing/2014/main" id="{7818A1A0-628B-4A02-AF69-4A0219A6F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26" y="2031659"/>
            <a:ext cx="1800000" cy="1800000"/>
          </a:xfrm>
          <a:prstGeom prst="rect">
            <a:avLst/>
          </a:prstGeom>
        </p:spPr>
      </p:pic>
      <p:sp>
        <p:nvSpPr>
          <p:cNvPr id="28" name="CuadroTexto 27">
            <a:extLst>
              <a:ext uri="{FF2B5EF4-FFF2-40B4-BE49-F238E27FC236}">
                <a16:creationId xmlns:a16="http://schemas.microsoft.com/office/drawing/2014/main" id="{ADB53196-1C15-442E-A330-7899550DD5A6}"/>
              </a:ext>
            </a:extLst>
          </p:cNvPr>
          <p:cNvSpPr txBox="1"/>
          <p:nvPr/>
        </p:nvSpPr>
        <p:spPr>
          <a:xfrm>
            <a:off x="3329600" y="493126"/>
            <a:ext cx="2571766" cy="276999"/>
          </a:xfrm>
          <a:prstGeom prst="rect">
            <a:avLst/>
          </a:prstGeom>
          <a:noFill/>
        </p:spPr>
        <p:txBody>
          <a:bodyPr wrap="square" rtlCol="0">
            <a:spAutoFit/>
          </a:bodyPr>
          <a:lstStyle/>
          <a:p>
            <a:pPr algn="ctr"/>
            <a:r>
              <a:rPr lang="es-CO" sz="1200" dirty="0">
                <a:latin typeface="Century Gothic" panose="020B0502020202020204" pitchFamily="34" charset="0"/>
              </a:rPr>
              <a:t>Modelo Entidad Relación</a:t>
            </a:r>
          </a:p>
        </p:txBody>
      </p:sp>
      <p:pic>
        <p:nvPicPr>
          <p:cNvPr id="31" name="Imagen 30">
            <a:extLst>
              <a:ext uri="{FF2B5EF4-FFF2-40B4-BE49-F238E27FC236}">
                <a16:creationId xmlns:a16="http://schemas.microsoft.com/office/drawing/2014/main" id="{0EF2BE79-87CF-41A6-858E-D86E70060522}"/>
              </a:ext>
            </a:extLst>
          </p:cNvPr>
          <p:cNvPicPr/>
          <p:nvPr/>
        </p:nvPicPr>
        <p:blipFill>
          <a:blip r:embed="rId3"/>
          <a:stretch>
            <a:fillRect/>
          </a:stretch>
        </p:blipFill>
        <p:spPr>
          <a:xfrm>
            <a:off x="3046031" y="891590"/>
            <a:ext cx="5039636" cy="32147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Imagen 14">
            <a:extLst>
              <a:ext uri="{FF2B5EF4-FFF2-40B4-BE49-F238E27FC236}">
                <a16:creationId xmlns:a16="http://schemas.microsoft.com/office/drawing/2014/main" id="{9492BAB0-2F9D-44B2-A827-BB420CE0DBE8}"/>
              </a:ext>
            </a:extLst>
          </p:cNvPr>
          <p:cNvPicPr>
            <a:picLocks noChangeAspect="1"/>
          </p:cNvPicPr>
          <p:nvPr/>
        </p:nvPicPr>
        <p:blipFill>
          <a:blip r:embed="rId4"/>
          <a:stretch>
            <a:fillRect/>
          </a:stretch>
        </p:blipFill>
        <p:spPr>
          <a:xfrm>
            <a:off x="8443899" y="857723"/>
            <a:ext cx="1762371" cy="2381582"/>
          </a:xfrm>
          <a:prstGeom prst="rect">
            <a:avLst/>
          </a:prstGeom>
          <a:ln w="19050">
            <a:solidFill>
              <a:srgbClr val="FF0000"/>
            </a:solidFill>
          </a:ln>
        </p:spPr>
      </p:pic>
      <p:sp>
        <p:nvSpPr>
          <p:cNvPr id="16" name="Rectángulo 15">
            <a:extLst>
              <a:ext uri="{FF2B5EF4-FFF2-40B4-BE49-F238E27FC236}">
                <a16:creationId xmlns:a16="http://schemas.microsoft.com/office/drawing/2014/main" id="{C0AFEFD4-7D27-4295-A9E4-7CF356EF644F}"/>
              </a:ext>
            </a:extLst>
          </p:cNvPr>
          <p:cNvSpPr/>
          <p:nvPr/>
        </p:nvSpPr>
        <p:spPr>
          <a:xfrm>
            <a:off x="7086600" y="2328333"/>
            <a:ext cx="795867" cy="1041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8" name="Conector recto 17">
            <a:extLst>
              <a:ext uri="{FF2B5EF4-FFF2-40B4-BE49-F238E27FC236}">
                <a16:creationId xmlns:a16="http://schemas.microsoft.com/office/drawing/2014/main" id="{8CF250AF-E736-407D-BBD6-4EF3A858B1FB}"/>
              </a:ext>
            </a:extLst>
          </p:cNvPr>
          <p:cNvCxnSpPr>
            <a:stCxn id="16" idx="3"/>
            <a:endCxn id="15" idx="1"/>
          </p:cNvCxnSpPr>
          <p:nvPr/>
        </p:nvCxnSpPr>
        <p:spPr>
          <a:xfrm flipV="1">
            <a:off x="7882467" y="2048514"/>
            <a:ext cx="561432" cy="80051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38" name="CuadroTexto 37">
            <a:extLst>
              <a:ext uri="{FF2B5EF4-FFF2-40B4-BE49-F238E27FC236}">
                <a16:creationId xmlns:a16="http://schemas.microsoft.com/office/drawing/2014/main" id="{566DA509-D858-4C3F-857D-35ACBF352DF0}"/>
              </a:ext>
            </a:extLst>
          </p:cNvPr>
          <p:cNvSpPr txBox="1"/>
          <p:nvPr/>
        </p:nvSpPr>
        <p:spPr>
          <a:xfrm>
            <a:off x="10338989" y="1290166"/>
            <a:ext cx="1787247" cy="1200329"/>
          </a:xfrm>
          <a:prstGeom prst="rect">
            <a:avLst/>
          </a:prstGeom>
          <a:noFill/>
        </p:spPr>
        <p:txBody>
          <a:bodyPr wrap="square" rtlCol="0">
            <a:spAutoFit/>
          </a:bodyPr>
          <a:lstStyle/>
          <a:p>
            <a:pPr algn="ctr"/>
            <a:r>
              <a:rPr lang="es-CO" sz="1200" dirty="0">
                <a:latin typeface="Century Gothic" panose="020B0502020202020204" pitchFamily="34" charset="0"/>
              </a:rPr>
              <a:t>No fue posible relacionar esta tabla, se aborda dentro del diagnostico del marco operativo de la empresa</a:t>
            </a:r>
          </a:p>
        </p:txBody>
      </p:sp>
      <p:pic>
        <p:nvPicPr>
          <p:cNvPr id="22" name="Imagen 21">
            <a:extLst>
              <a:ext uri="{FF2B5EF4-FFF2-40B4-BE49-F238E27FC236}">
                <a16:creationId xmlns:a16="http://schemas.microsoft.com/office/drawing/2014/main" id="{DDFCE6B1-E6B9-4DD4-A9A1-922270076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436" y="4792439"/>
            <a:ext cx="1080000" cy="1080000"/>
          </a:xfrm>
          <a:prstGeom prst="rect">
            <a:avLst/>
          </a:prstGeom>
        </p:spPr>
      </p:pic>
      <p:sp>
        <p:nvSpPr>
          <p:cNvPr id="42" name="CuadroTexto 41">
            <a:extLst>
              <a:ext uri="{FF2B5EF4-FFF2-40B4-BE49-F238E27FC236}">
                <a16:creationId xmlns:a16="http://schemas.microsoft.com/office/drawing/2014/main" id="{82E7FF79-EEA0-4490-969B-E95657B638C0}"/>
              </a:ext>
            </a:extLst>
          </p:cNvPr>
          <p:cNvSpPr txBox="1"/>
          <p:nvPr/>
        </p:nvSpPr>
        <p:spPr>
          <a:xfrm>
            <a:off x="3544494" y="5936019"/>
            <a:ext cx="1825883" cy="461665"/>
          </a:xfrm>
          <a:prstGeom prst="rect">
            <a:avLst/>
          </a:prstGeom>
          <a:noFill/>
        </p:spPr>
        <p:txBody>
          <a:bodyPr wrap="square" rtlCol="0">
            <a:spAutoFit/>
          </a:bodyPr>
          <a:lstStyle/>
          <a:p>
            <a:pPr algn="ctr"/>
            <a:r>
              <a:rPr lang="es-CO" sz="1200" dirty="0">
                <a:latin typeface="Century Gothic" panose="020B0502020202020204" pitchFamily="34" charset="0"/>
              </a:rPr>
              <a:t>Edad media de equipos</a:t>
            </a:r>
          </a:p>
        </p:txBody>
      </p:sp>
      <p:pic>
        <p:nvPicPr>
          <p:cNvPr id="24" name="Imagen 23">
            <a:extLst>
              <a:ext uri="{FF2B5EF4-FFF2-40B4-BE49-F238E27FC236}">
                <a16:creationId xmlns:a16="http://schemas.microsoft.com/office/drawing/2014/main" id="{9ABF89DE-5102-4281-BC6B-AEAC12150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5153" y="4792439"/>
            <a:ext cx="1080000" cy="1080000"/>
          </a:xfrm>
          <a:prstGeom prst="rect">
            <a:avLst/>
          </a:prstGeom>
        </p:spPr>
      </p:pic>
      <p:sp>
        <p:nvSpPr>
          <p:cNvPr id="44" name="CuadroTexto 43">
            <a:extLst>
              <a:ext uri="{FF2B5EF4-FFF2-40B4-BE49-F238E27FC236}">
                <a16:creationId xmlns:a16="http://schemas.microsoft.com/office/drawing/2014/main" id="{8A23A406-A31A-4EAA-B6D0-1C4E8294ED64}"/>
              </a:ext>
            </a:extLst>
          </p:cNvPr>
          <p:cNvSpPr txBox="1"/>
          <p:nvPr/>
        </p:nvSpPr>
        <p:spPr>
          <a:xfrm>
            <a:off x="5352211" y="5843685"/>
            <a:ext cx="1825883" cy="646331"/>
          </a:xfrm>
          <a:prstGeom prst="rect">
            <a:avLst/>
          </a:prstGeom>
          <a:noFill/>
        </p:spPr>
        <p:txBody>
          <a:bodyPr wrap="square" rtlCol="0">
            <a:spAutoFit/>
          </a:bodyPr>
          <a:lstStyle/>
          <a:p>
            <a:pPr algn="ctr"/>
            <a:r>
              <a:rPr lang="es-CO" sz="1200" dirty="0">
                <a:latin typeface="Century Gothic" panose="020B0502020202020204" pitchFamily="34" charset="0"/>
              </a:rPr>
              <a:t>Recursos computacionales asignados por cargo</a:t>
            </a:r>
          </a:p>
        </p:txBody>
      </p:sp>
      <p:pic>
        <p:nvPicPr>
          <p:cNvPr id="26" name="Imagen 25">
            <a:extLst>
              <a:ext uri="{FF2B5EF4-FFF2-40B4-BE49-F238E27FC236}">
                <a16:creationId xmlns:a16="http://schemas.microsoft.com/office/drawing/2014/main" id="{DB17CB59-1F41-46FD-8BD0-8F46BE8CDF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7836" y="4757125"/>
            <a:ext cx="1080000" cy="1080000"/>
          </a:xfrm>
          <a:prstGeom prst="rect">
            <a:avLst/>
          </a:prstGeom>
        </p:spPr>
      </p:pic>
      <p:sp>
        <p:nvSpPr>
          <p:cNvPr id="47" name="CuadroTexto 46">
            <a:extLst>
              <a:ext uri="{FF2B5EF4-FFF2-40B4-BE49-F238E27FC236}">
                <a16:creationId xmlns:a16="http://schemas.microsoft.com/office/drawing/2014/main" id="{CE0125EB-BDB1-405E-B1BD-9A096E4132B4}"/>
              </a:ext>
            </a:extLst>
          </p:cNvPr>
          <p:cNvSpPr txBox="1"/>
          <p:nvPr/>
        </p:nvSpPr>
        <p:spPr>
          <a:xfrm>
            <a:off x="7250241" y="5843684"/>
            <a:ext cx="1825883" cy="830997"/>
          </a:xfrm>
          <a:prstGeom prst="rect">
            <a:avLst/>
          </a:prstGeom>
          <a:noFill/>
        </p:spPr>
        <p:txBody>
          <a:bodyPr wrap="square" rtlCol="0">
            <a:spAutoFit/>
          </a:bodyPr>
          <a:lstStyle/>
          <a:p>
            <a:pPr algn="ctr"/>
            <a:r>
              <a:rPr lang="es-CO" sz="1200" dirty="0">
                <a:latin typeface="Century Gothic" panose="020B0502020202020204" pitchFamily="34" charset="0"/>
              </a:rPr>
              <a:t>Inversión Anual – Compra – Repotenciación - Mantenimiento</a:t>
            </a:r>
          </a:p>
        </p:txBody>
      </p:sp>
      <p:pic>
        <p:nvPicPr>
          <p:cNvPr id="32" name="Imagen 31">
            <a:extLst>
              <a:ext uri="{FF2B5EF4-FFF2-40B4-BE49-F238E27FC236}">
                <a16:creationId xmlns:a16="http://schemas.microsoft.com/office/drawing/2014/main" id="{8E050D78-FF84-4239-9E71-6BA8794CF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8807" y="4792439"/>
            <a:ext cx="1080000" cy="1080000"/>
          </a:xfrm>
          <a:prstGeom prst="rect">
            <a:avLst/>
          </a:prstGeom>
        </p:spPr>
      </p:pic>
      <p:sp>
        <p:nvSpPr>
          <p:cNvPr id="51" name="CuadroTexto 50">
            <a:extLst>
              <a:ext uri="{FF2B5EF4-FFF2-40B4-BE49-F238E27FC236}">
                <a16:creationId xmlns:a16="http://schemas.microsoft.com/office/drawing/2014/main" id="{2C6FD38C-4775-425E-9678-3AB158E9306A}"/>
              </a:ext>
            </a:extLst>
          </p:cNvPr>
          <p:cNvSpPr txBox="1"/>
          <p:nvPr/>
        </p:nvSpPr>
        <p:spPr>
          <a:xfrm>
            <a:off x="8985811" y="5832901"/>
            <a:ext cx="1825883" cy="830997"/>
          </a:xfrm>
          <a:prstGeom prst="rect">
            <a:avLst/>
          </a:prstGeom>
          <a:noFill/>
        </p:spPr>
        <p:txBody>
          <a:bodyPr wrap="square" rtlCol="0">
            <a:spAutoFit/>
          </a:bodyPr>
          <a:lstStyle/>
          <a:p>
            <a:pPr algn="ctr"/>
            <a:r>
              <a:rPr lang="es-CO" sz="1200" dirty="0">
                <a:latin typeface="Century Gothic" panose="020B0502020202020204" pitchFamily="34" charset="0"/>
              </a:rPr>
              <a:t>Diagnostico, recuento bajas de equipos por categoría</a:t>
            </a:r>
          </a:p>
        </p:txBody>
      </p:sp>
      <p:sp>
        <p:nvSpPr>
          <p:cNvPr id="33" name="Marcador de número de diapositiva 32">
            <a:extLst>
              <a:ext uri="{FF2B5EF4-FFF2-40B4-BE49-F238E27FC236}">
                <a16:creationId xmlns:a16="http://schemas.microsoft.com/office/drawing/2014/main" id="{3AB319F0-DC42-4425-8CE3-B8D60D91C00A}"/>
              </a:ext>
            </a:extLst>
          </p:cNvPr>
          <p:cNvSpPr>
            <a:spLocks noGrp="1"/>
          </p:cNvSpPr>
          <p:nvPr>
            <p:ph type="sldNum" sz="quarter" idx="12"/>
          </p:nvPr>
        </p:nvSpPr>
        <p:spPr/>
        <p:txBody>
          <a:bodyPr/>
          <a:lstStyle/>
          <a:p>
            <a:fld id="{90942A47-AFBE-4F3B-84A3-BFF15DF95654}" type="slidenum">
              <a:rPr lang="es-CO" smtClean="0"/>
              <a:t>8</a:t>
            </a:fld>
            <a:endParaRPr lang="es-CO"/>
          </a:p>
        </p:txBody>
      </p:sp>
    </p:spTree>
    <p:extLst>
      <p:ext uri="{BB962C8B-B14F-4D97-AF65-F5344CB8AC3E}">
        <p14:creationId xmlns:p14="http://schemas.microsoft.com/office/powerpoint/2010/main" val="63227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5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8" grpId="0"/>
      <p:bldP spid="16" grpId="0" animBg="1"/>
      <p:bldP spid="38" grpId="0"/>
      <p:bldP spid="42" grpId="0"/>
      <p:bldP spid="44" grpId="0"/>
      <p:bldP spid="47"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EC7C0FC-9B86-4560-A50C-5C778581398B}"/>
              </a:ext>
            </a:extLst>
          </p:cNvPr>
          <p:cNvSpPr txBox="1"/>
          <p:nvPr/>
        </p:nvSpPr>
        <p:spPr>
          <a:xfrm>
            <a:off x="2067076" y="51296"/>
            <a:ext cx="8523168" cy="369332"/>
          </a:xfrm>
          <a:prstGeom prst="rect">
            <a:avLst/>
          </a:prstGeom>
          <a:noFill/>
        </p:spPr>
        <p:txBody>
          <a:bodyPr wrap="square" rtlCol="0">
            <a:spAutoFit/>
          </a:bodyPr>
          <a:lstStyle/>
          <a:p>
            <a:pPr algn="ctr"/>
            <a:r>
              <a:rPr lang="es-CO" dirty="0">
                <a:latin typeface="Century Gothic" panose="020B0502020202020204" pitchFamily="34" charset="0"/>
              </a:rPr>
              <a:t>MODIFICACIÓN DATASETS INCLUYENDO DEPRECIACIÓN ABORDAJE OBJ 2</a:t>
            </a:r>
          </a:p>
        </p:txBody>
      </p:sp>
      <p:sp>
        <p:nvSpPr>
          <p:cNvPr id="36" name="CuadroTexto 35">
            <a:extLst>
              <a:ext uri="{FF2B5EF4-FFF2-40B4-BE49-F238E27FC236}">
                <a16:creationId xmlns:a16="http://schemas.microsoft.com/office/drawing/2014/main" id="{7074B5B6-DAD7-4D16-BE91-A55A7D0F6EDA}"/>
              </a:ext>
            </a:extLst>
          </p:cNvPr>
          <p:cNvSpPr txBox="1"/>
          <p:nvPr/>
        </p:nvSpPr>
        <p:spPr>
          <a:xfrm>
            <a:off x="375034" y="915654"/>
            <a:ext cx="2495898" cy="276999"/>
          </a:xfrm>
          <a:prstGeom prst="rect">
            <a:avLst/>
          </a:prstGeom>
          <a:noFill/>
        </p:spPr>
        <p:txBody>
          <a:bodyPr wrap="square" rtlCol="0">
            <a:spAutoFit/>
          </a:bodyPr>
          <a:lstStyle/>
          <a:p>
            <a:pPr algn="ctr"/>
            <a:r>
              <a:rPr lang="es-CO" sz="1200" dirty="0">
                <a:latin typeface="Century Gothic" panose="020B0502020202020204" pitchFamily="34" charset="0"/>
              </a:rPr>
              <a:t>Calculo de la depreciación</a:t>
            </a:r>
          </a:p>
        </p:txBody>
      </p:sp>
      <p:sp>
        <p:nvSpPr>
          <p:cNvPr id="41" name="Abrir llave 40">
            <a:extLst>
              <a:ext uri="{FF2B5EF4-FFF2-40B4-BE49-F238E27FC236}">
                <a16:creationId xmlns:a16="http://schemas.microsoft.com/office/drawing/2014/main" id="{0B6C5648-1FA9-4301-B390-7A459F7BE6F8}"/>
              </a:ext>
            </a:extLst>
          </p:cNvPr>
          <p:cNvSpPr/>
          <p:nvPr/>
        </p:nvSpPr>
        <p:spPr>
          <a:xfrm>
            <a:off x="2375728" y="1263019"/>
            <a:ext cx="532971" cy="3717263"/>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10" name="Imagen 9">
            <a:extLst>
              <a:ext uri="{FF2B5EF4-FFF2-40B4-BE49-F238E27FC236}">
                <a16:creationId xmlns:a16="http://schemas.microsoft.com/office/drawing/2014/main" id="{9EE8C5E7-C245-4860-8E6D-9E4A62CAD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91" y="2401120"/>
            <a:ext cx="720000" cy="720000"/>
          </a:xfrm>
          <a:prstGeom prst="rect">
            <a:avLst/>
          </a:prstGeom>
        </p:spPr>
      </p:pic>
      <p:pic>
        <p:nvPicPr>
          <p:cNvPr id="20" name="Imagen 19">
            <a:extLst>
              <a:ext uri="{FF2B5EF4-FFF2-40B4-BE49-F238E27FC236}">
                <a16:creationId xmlns:a16="http://schemas.microsoft.com/office/drawing/2014/main" id="{A9F8F2A1-E942-4E54-A338-23C9EA42B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91" y="3605921"/>
            <a:ext cx="720000" cy="720000"/>
          </a:xfrm>
          <a:prstGeom prst="rect">
            <a:avLst/>
          </a:prstGeom>
        </p:spPr>
      </p:pic>
      <p:pic>
        <p:nvPicPr>
          <p:cNvPr id="30" name="Imagen 29">
            <a:extLst>
              <a:ext uri="{FF2B5EF4-FFF2-40B4-BE49-F238E27FC236}">
                <a16:creationId xmlns:a16="http://schemas.microsoft.com/office/drawing/2014/main" id="{902333E6-4B1B-4032-AA85-E3C4298BF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674" y="1734514"/>
            <a:ext cx="720000" cy="720000"/>
          </a:xfrm>
          <a:prstGeom prst="rect">
            <a:avLst/>
          </a:prstGeom>
        </p:spPr>
      </p:pic>
      <p:pic>
        <p:nvPicPr>
          <p:cNvPr id="45" name="Imagen 44">
            <a:extLst>
              <a:ext uri="{FF2B5EF4-FFF2-40B4-BE49-F238E27FC236}">
                <a16:creationId xmlns:a16="http://schemas.microsoft.com/office/drawing/2014/main" id="{00C2FE15-BA89-4BBA-8AA5-1EF34A613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360" y="3974592"/>
            <a:ext cx="720000" cy="720000"/>
          </a:xfrm>
          <a:prstGeom prst="rect">
            <a:avLst/>
          </a:prstGeom>
        </p:spPr>
      </p:pic>
      <p:pic>
        <p:nvPicPr>
          <p:cNvPr id="48" name="Imagen 47">
            <a:extLst>
              <a:ext uri="{FF2B5EF4-FFF2-40B4-BE49-F238E27FC236}">
                <a16:creationId xmlns:a16="http://schemas.microsoft.com/office/drawing/2014/main" id="{E0CE459F-97B7-4BF5-B932-9B933D8D1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37" y="1285901"/>
            <a:ext cx="720000" cy="720000"/>
          </a:xfrm>
          <a:prstGeom prst="rect">
            <a:avLst/>
          </a:prstGeom>
        </p:spPr>
      </p:pic>
      <p:pic>
        <p:nvPicPr>
          <p:cNvPr id="50" name="Imagen 49">
            <a:extLst>
              <a:ext uri="{FF2B5EF4-FFF2-40B4-BE49-F238E27FC236}">
                <a16:creationId xmlns:a16="http://schemas.microsoft.com/office/drawing/2014/main" id="{7946C0E0-5B17-4E17-B8E9-A7712E169F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0959" y="2791097"/>
            <a:ext cx="720000" cy="720000"/>
          </a:xfrm>
          <a:prstGeom prst="rect">
            <a:avLst/>
          </a:prstGeom>
        </p:spPr>
      </p:pic>
      <p:sp>
        <p:nvSpPr>
          <p:cNvPr id="29" name="CuadroTexto 28">
            <a:extLst>
              <a:ext uri="{FF2B5EF4-FFF2-40B4-BE49-F238E27FC236}">
                <a16:creationId xmlns:a16="http://schemas.microsoft.com/office/drawing/2014/main" id="{1CBFE7B6-60D7-4134-9025-BA19C0FBD3E9}"/>
              </a:ext>
            </a:extLst>
          </p:cNvPr>
          <p:cNvSpPr txBox="1"/>
          <p:nvPr/>
        </p:nvSpPr>
        <p:spPr>
          <a:xfrm>
            <a:off x="743672" y="4810722"/>
            <a:ext cx="1898541" cy="461665"/>
          </a:xfrm>
          <a:prstGeom prst="rect">
            <a:avLst/>
          </a:prstGeom>
          <a:noFill/>
        </p:spPr>
        <p:txBody>
          <a:bodyPr wrap="square" rtlCol="0">
            <a:spAutoFit/>
          </a:bodyPr>
          <a:lstStyle/>
          <a:p>
            <a:pPr algn="ctr"/>
            <a:r>
              <a:rPr lang="es-CO" sz="1200" dirty="0">
                <a:latin typeface="Century Gothic" panose="020B0502020202020204" pitchFamily="34" charset="0"/>
              </a:rPr>
              <a:t>Algoritmo en Google </a:t>
            </a:r>
            <a:r>
              <a:rPr lang="es-CO" sz="1200" dirty="0" err="1">
                <a:latin typeface="Century Gothic" panose="020B0502020202020204" pitchFamily="34" charset="0"/>
              </a:rPr>
              <a:t>Colab</a:t>
            </a:r>
            <a:endParaRPr lang="es-CO" sz="1200" dirty="0">
              <a:latin typeface="Century Gothic" panose="020B0502020202020204" pitchFamily="34" charset="0"/>
            </a:endParaRPr>
          </a:p>
        </p:txBody>
      </p:sp>
      <p:grpSp>
        <p:nvGrpSpPr>
          <p:cNvPr id="26" name="Grupo 25">
            <a:extLst>
              <a:ext uri="{FF2B5EF4-FFF2-40B4-BE49-F238E27FC236}">
                <a16:creationId xmlns:a16="http://schemas.microsoft.com/office/drawing/2014/main" id="{03A4A1B4-D696-409F-8713-F71154FCF931}"/>
              </a:ext>
            </a:extLst>
          </p:cNvPr>
          <p:cNvGrpSpPr/>
          <p:nvPr/>
        </p:nvGrpSpPr>
        <p:grpSpPr>
          <a:xfrm>
            <a:off x="3094863" y="876224"/>
            <a:ext cx="3801005" cy="2244896"/>
            <a:chOff x="537897" y="2718774"/>
            <a:chExt cx="3801005" cy="2244896"/>
          </a:xfrm>
        </p:grpSpPr>
        <p:pic>
          <p:nvPicPr>
            <p:cNvPr id="27" name="Imagen 26">
              <a:extLst>
                <a:ext uri="{FF2B5EF4-FFF2-40B4-BE49-F238E27FC236}">
                  <a16:creationId xmlns:a16="http://schemas.microsoft.com/office/drawing/2014/main" id="{F3778E43-D9B4-44FC-BB8E-718D2A1EE069}"/>
                </a:ext>
              </a:extLst>
            </p:cNvPr>
            <p:cNvPicPr>
              <a:picLocks noChangeAspect="1"/>
            </p:cNvPicPr>
            <p:nvPr/>
          </p:nvPicPr>
          <p:blipFill>
            <a:blip r:embed="rId8"/>
            <a:stretch>
              <a:fillRect/>
            </a:stretch>
          </p:blipFill>
          <p:spPr>
            <a:xfrm>
              <a:off x="740470" y="2718774"/>
              <a:ext cx="2495898" cy="1200318"/>
            </a:xfrm>
            <a:prstGeom prst="rect">
              <a:avLst/>
            </a:prstGeom>
          </p:spPr>
        </p:pic>
        <p:pic>
          <p:nvPicPr>
            <p:cNvPr id="28" name="Imagen 27">
              <a:extLst>
                <a:ext uri="{FF2B5EF4-FFF2-40B4-BE49-F238E27FC236}">
                  <a16:creationId xmlns:a16="http://schemas.microsoft.com/office/drawing/2014/main" id="{1A2CF31D-FC67-4274-B06C-CA6012ABCFB6}"/>
                </a:ext>
              </a:extLst>
            </p:cNvPr>
            <p:cNvPicPr>
              <a:picLocks noChangeAspect="1"/>
            </p:cNvPicPr>
            <p:nvPr/>
          </p:nvPicPr>
          <p:blipFill>
            <a:blip r:embed="rId9"/>
            <a:stretch>
              <a:fillRect/>
            </a:stretch>
          </p:blipFill>
          <p:spPr>
            <a:xfrm>
              <a:off x="537897" y="3706195"/>
              <a:ext cx="3801005" cy="1257475"/>
            </a:xfrm>
            <a:prstGeom prst="rect">
              <a:avLst/>
            </a:prstGeom>
          </p:spPr>
        </p:pic>
      </p:grpSp>
      <p:pic>
        <p:nvPicPr>
          <p:cNvPr id="4" name="Imagen 3">
            <a:extLst>
              <a:ext uri="{FF2B5EF4-FFF2-40B4-BE49-F238E27FC236}">
                <a16:creationId xmlns:a16="http://schemas.microsoft.com/office/drawing/2014/main" id="{C9F04F2D-9525-41D8-AA3C-7EFB93B2C02D}"/>
              </a:ext>
            </a:extLst>
          </p:cNvPr>
          <p:cNvPicPr>
            <a:picLocks noChangeAspect="1"/>
          </p:cNvPicPr>
          <p:nvPr/>
        </p:nvPicPr>
        <p:blipFill>
          <a:blip r:embed="rId10"/>
          <a:stretch>
            <a:fillRect/>
          </a:stretch>
        </p:blipFill>
        <p:spPr>
          <a:xfrm>
            <a:off x="8715736" y="1002126"/>
            <a:ext cx="1590897" cy="3810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agen 7">
            <a:extLst>
              <a:ext uri="{FF2B5EF4-FFF2-40B4-BE49-F238E27FC236}">
                <a16:creationId xmlns:a16="http://schemas.microsoft.com/office/drawing/2014/main" id="{7A4F95BF-3876-497E-9B6F-2886D7A2EB03}"/>
              </a:ext>
            </a:extLst>
          </p:cNvPr>
          <p:cNvPicPr>
            <a:picLocks noChangeAspect="1"/>
          </p:cNvPicPr>
          <p:nvPr/>
        </p:nvPicPr>
        <p:blipFill>
          <a:blip r:embed="rId11"/>
          <a:stretch>
            <a:fillRect/>
          </a:stretch>
        </p:blipFill>
        <p:spPr>
          <a:xfrm>
            <a:off x="6991238" y="1658978"/>
            <a:ext cx="5039895" cy="13063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Imagen 14">
            <a:extLst>
              <a:ext uri="{FF2B5EF4-FFF2-40B4-BE49-F238E27FC236}">
                <a16:creationId xmlns:a16="http://schemas.microsoft.com/office/drawing/2014/main" id="{8F99FB36-C432-4464-9F4E-7771D31DB067}"/>
              </a:ext>
            </a:extLst>
          </p:cNvPr>
          <p:cNvPicPr>
            <a:picLocks noChangeAspect="1"/>
          </p:cNvPicPr>
          <p:nvPr/>
        </p:nvPicPr>
        <p:blipFill>
          <a:blip r:embed="rId12"/>
          <a:stretch>
            <a:fillRect/>
          </a:stretch>
        </p:blipFill>
        <p:spPr>
          <a:xfrm>
            <a:off x="3133468" y="3429000"/>
            <a:ext cx="4169537" cy="1995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Imagen 16">
            <a:extLst>
              <a:ext uri="{FF2B5EF4-FFF2-40B4-BE49-F238E27FC236}">
                <a16:creationId xmlns:a16="http://schemas.microsoft.com/office/drawing/2014/main" id="{BD3E0063-B0D1-4FE9-B7D1-C5662925FF50}"/>
              </a:ext>
            </a:extLst>
          </p:cNvPr>
          <p:cNvPicPr>
            <a:picLocks noChangeAspect="1"/>
          </p:cNvPicPr>
          <p:nvPr/>
        </p:nvPicPr>
        <p:blipFill>
          <a:blip r:embed="rId13"/>
          <a:stretch>
            <a:fillRect/>
          </a:stretch>
        </p:blipFill>
        <p:spPr>
          <a:xfrm>
            <a:off x="3133468" y="5653725"/>
            <a:ext cx="4169537" cy="918063"/>
          </a:xfrm>
          <a:prstGeom prst="round2DiagRect">
            <a:avLst>
              <a:gd name="adj1" fmla="val 0"/>
              <a:gd name="adj2" fmla="val 50000"/>
            </a:avLst>
          </a:prstGeom>
          <a:ln w="88900" cap="sq">
            <a:solidFill>
              <a:srgbClr val="FFFFFF"/>
            </a:solidFill>
            <a:miter lim="800000"/>
          </a:ln>
          <a:effectLst>
            <a:outerShdw blurRad="254000" algn="tl" rotWithShape="0">
              <a:srgbClr val="000000">
                <a:alpha val="43000"/>
              </a:srgbClr>
            </a:outerShdw>
          </a:effectLst>
        </p:spPr>
      </p:pic>
      <p:sp>
        <p:nvSpPr>
          <p:cNvPr id="37" name="CuadroTexto 36">
            <a:extLst>
              <a:ext uri="{FF2B5EF4-FFF2-40B4-BE49-F238E27FC236}">
                <a16:creationId xmlns:a16="http://schemas.microsoft.com/office/drawing/2014/main" id="{4F245FBE-9E57-4CD8-AB4C-9231599F869E}"/>
              </a:ext>
            </a:extLst>
          </p:cNvPr>
          <p:cNvSpPr txBox="1"/>
          <p:nvPr/>
        </p:nvSpPr>
        <p:spPr>
          <a:xfrm>
            <a:off x="9042040" y="600215"/>
            <a:ext cx="938287" cy="276999"/>
          </a:xfrm>
          <a:prstGeom prst="rect">
            <a:avLst/>
          </a:prstGeom>
          <a:noFill/>
        </p:spPr>
        <p:txBody>
          <a:bodyPr wrap="square" rtlCol="0">
            <a:spAutoFit/>
          </a:bodyPr>
          <a:lstStyle/>
          <a:p>
            <a:pPr algn="ctr"/>
            <a:r>
              <a:rPr lang="es-CO" sz="1200" dirty="0">
                <a:latin typeface="Century Gothic" panose="020B0502020202020204" pitchFamily="34" charset="0"/>
              </a:rPr>
              <a:t>Librería</a:t>
            </a:r>
          </a:p>
        </p:txBody>
      </p:sp>
      <p:sp>
        <p:nvSpPr>
          <p:cNvPr id="38" name="CuadroTexto 37">
            <a:extLst>
              <a:ext uri="{FF2B5EF4-FFF2-40B4-BE49-F238E27FC236}">
                <a16:creationId xmlns:a16="http://schemas.microsoft.com/office/drawing/2014/main" id="{AD3E9A45-8908-4C38-A2BE-0701E040A327}"/>
              </a:ext>
            </a:extLst>
          </p:cNvPr>
          <p:cNvSpPr txBox="1"/>
          <p:nvPr/>
        </p:nvSpPr>
        <p:spPr>
          <a:xfrm>
            <a:off x="8441458" y="3121120"/>
            <a:ext cx="2495898" cy="461665"/>
          </a:xfrm>
          <a:prstGeom prst="rect">
            <a:avLst/>
          </a:prstGeom>
          <a:noFill/>
        </p:spPr>
        <p:txBody>
          <a:bodyPr wrap="square" rtlCol="0">
            <a:spAutoFit/>
          </a:bodyPr>
          <a:lstStyle/>
          <a:p>
            <a:pPr algn="ctr"/>
            <a:r>
              <a:rPr lang="es-CO" sz="1200" dirty="0">
                <a:latin typeface="Century Gothic" panose="020B0502020202020204" pitchFamily="34" charset="0"/>
              </a:rPr>
              <a:t>Función del calculo para la depreciación</a:t>
            </a:r>
          </a:p>
        </p:txBody>
      </p:sp>
      <p:sp>
        <p:nvSpPr>
          <p:cNvPr id="39" name="CuadroTexto 38">
            <a:extLst>
              <a:ext uri="{FF2B5EF4-FFF2-40B4-BE49-F238E27FC236}">
                <a16:creationId xmlns:a16="http://schemas.microsoft.com/office/drawing/2014/main" id="{6B49F925-AF1F-48C0-AF7A-D03E6C786721}"/>
              </a:ext>
            </a:extLst>
          </p:cNvPr>
          <p:cNvSpPr txBox="1"/>
          <p:nvPr/>
        </p:nvSpPr>
        <p:spPr>
          <a:xfrm>
            <a:off x="8154549" y="3826120"/>
            <a:ext cx="3069716" cy="2308324"/>
          </a:xfrm>
          <a:prstGeom prst="rect">
            <a:avLst/>
          </a:prstGeom>
          <a:noFill/>
          <a:ln>
            <a:solidFill>
              <a:schemeClr val="tx1"/>
            </a:solidFill>
            <a:prstDash val="dashDot"/>
          </a:ln>
        </p:spPr>
        <p:txBody>
          <a:bodyPr wrap="square" rtlCol="0">
            <a:spAutoFit/>
          </a:bodyPr>
          <a:lstStyle/>
          <a:p>
            <a:pPr marL="228600" indent="-228600" algn="ctr">
              <a:buFont typeface="+mj-lt"/>
              <a:buAutoNum type="arabicPeriod"/>
            </a:pPr>
            <a:r>
              <a:rPr lang="es-CO" sz="1200" dirty="0">
                <a:latin typeface="Century Gothic" panose="020B0502020202020204" pitchFamily="34" charset="0"/>
              </a:rPr>
              <a:t>Se renombran las columnas para estandarizar.</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Se limpian los datos de las columnas</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Se aplica función de depreciación.</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Se expanden los resultados.</a:t>
            </a:r>
          </a:p>
          <a:p>
            <a:pPr marL="228600" indent="-228600" algn="ctr">
              <a:buFont typeface="+mj-lt"/>
              <a:buAutoNum type="arabicPeriod"/>
            </a:pPr>
            <a:endParaRPr lang="es-CO" sz="1200" dirty="0">
              <a:latin typeface="Century Gothic" panose="020B0502020202020204" pitchFamily="34" charset="0"/>
            </a:endParaRPr>
          </a:p>
          <a:p>
            <a:pPr marL="228600" indent="-228600" algn="ctr">
              <a:buFont typeface="+mj-lt"/>
              <a:buAutoNum type="arabicPeriod"/>
            </a:pPr>
            <a:r>
              <a:rPr lang="es-CO" sz="1200" dirty="0">
                <a:latin typeface="Century Gothic" panose="020B0502020202020204" pitchFamily="34" charset="0"/>
              </a:rPr>
              <a:t>Se separan los resultados en dos variables.</a:t>
            </a:r>
          </a:p>
        </p:txBody>
      </p:sp>
      <p:sp>
        <p:nvSpPr>
          <p:cNvPr id="40" name="Abrir llave 39">
            <a:extLst>
              <a:ext uri="{FF2B5EF4-FFF2-40B4-BE49-F238E27FC236}">
                <a16:creationId xmlns:a16="http://schemas.microsoft.com/office/drawing/2014/main" id="{2B137DCF-F94E-47FD-AC35-0ACECB81106A}"/>
              </a:ext>
            </a:extLst>
          </p:cNvPr>
          <p:cNvSpPr/>
          <p:nvPr/>
        </p:nvSpPr>
        <p:spPr>
          <a:xfrm rot="10800000">
            <a:off x="7600769" y="3719302"/>
            <a:ext cx="386982" cy="2521960"/>
          </a:xfrm>
          <a:prstGeom prst="leftBrace">
            <a:avLst>
              <a:gd name="adj1" fmla="val 1045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pic>
        <p:nvPicPr>
          <p:cNvPr id="42" name="Imagen 41">
            <a:extLst>
              <a:ext uri="{FF2B5EF4-FFF2-40B4-BE49-F238E27FC236}">
                <a16:creationId xmlns:a16="http://schemas.microsoft.com/office/drawing/2014/main" id="{277BBD78-C84F-4141-AD60-CBFDAF286D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46633" y="542433"/>
            <a:ext cx="360000" cy="360000"/>
          </a:xfrm>
          <a:prstGeom prst="rect">
            <a:avLst/>
          </a:prstGeom>
        </p:spPr>
      </p:pic>
      <p:pic>
        <p:nvPicPr>
          <p:cNvPr id="43" name="Imagen 42">
            <a:extLst>
              <a:ext uri="{FF2B5EF4-FFF2-40B4-BE49-F238E27FC236}">
                <a16:creationId xmlns:a16="http://schemas.microsoft.com/office/drawing/2014/main" id="{CA290B98-A81C-455D-A202-F0B2A92E48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26463" y="1631082"/>
            <a:ext cx="360000" cy="360000"/>
          </a:xfrm>
          <a:prstGeom prst="rect">
            <a:avLst/>
          </a:prstGeom>
        </p:spPr>
      </p:pic>
      <p:pic>
        <p:nvPicPr>
          <p:cNvPr id="44" name="Imagen 43">
            <a:extLst>
              <a:ext uri="{FF2B5EF4-FFF2-40B4-BE49-F238E27FC236}">
                <a16:creationId xmlns:a16="http://schemas.microsoft.com/office/drawing/2014/main" id="{4468393A-9BC4-475F-9261-18B9AFCAD48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1237" y="4999119"/>
            <a:ext cx="360000" cy="360000"/>
          </a:xfrm>
          <a:prstGeom prst="rect">
            <a:avLst/>
          </a:prstGeom>
        </p:spPr>
      </p:pic>
      <p:pic>
        <p:nvPicPr>
          <p:cNvPr id="46" name="Imagen 45">
            <a:extLst>
              <a:ext uri="{FF2B5EF4-FFF2-40B4-BE49-F238E27FC236}">
                <a16:creationId xmlns:a16="http://schemas.microsoft.com/office/drawing/2014/main" id="{FCB596FA-2CCE-41B8-8837-1220114B66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11237" y="5740131"/>
            <a:ext cx="360000" cy="360000"/>
          </a:xfrm>
          <a:prstGeom prst="rect">
            <a:avLst/>
          </a:prstGeom>
        </p:spPr>
      </p:pic>
      <p:sp>
        <p:nvSpPr>
          <p:cNvPr id="18" name="Marcador de número de diapositiva 17">
            <a:extLst>
              <a:ext uri="{FF2B5EF4-FFF2-40B4-BE49-F238E27FC236}">
                <a16:creationId xmlns:a16="http://schemas.microsoft.com/office/drawing/2014/main" id="{12A5EB61-84F5-474A-A636-5C173B1B0FDC}"/>
              </a:ext>
            </a:extLst>
          </p:cNvPr>
          <p:cNvSpPr>
            <a:spLocks noGrp="1"/>
          </p:cNvSpPr>
          <p:nvPr>
            <p:ph type="sldNum" sz="quarter" idx="12"/>
          </p:nvPr>
        </p:nvSpPr>
        <p:spPr/>
        <p:txBody>
          <a:bodyPr/>
          <a:lstStyle/>
          <a:p>
            <a:fld id="{90942A47-AFBE-4F3B-84A3-BFF15DF95654}" type="slidenum">
              <a:rPr lang="es-CO" smtClean="0"/>
              <a:t>9</a:t>
            </a:fld>
            <a:endParaRPr lang="es-CO"/>
          </a:p>
        </p:txBody>
      </p:sp>
    </p:spTree>
    <p:extLst>
      <p:ext uri="{BB962C8B-B14F-4D97-AF65-F5344CB8AC3E}">
        <p14:creationId xmlns:p14="http://schemas.microsoft.com/office/powerpoint/2010/main" val="230975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animBg="1"/>
      <p:bldP spid="29" grpId="0"/>
      <p:bldP spid="37" grpId="0"/>
      <p:bldP spid="38" grpId="0"/>
      <p:bldP spid="39" grpId="0" animBg="1"/>
      <p:bldP spid="40"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5019</TotalTime>
  <Words>1129</Words>
  <Application>Microsoft Office PowerPoint</Application>
  <PresentationFormat>Panorámica</PresentationFormat>
  <Paragraphs>250</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Calibri Light</vt:lpstr>
      <vt:lpstr>Century Gothic</vt:lpstr>
      <vt:lpstr>Tema de Office</vt:lpstr>
      <vt:lpstr>Presentación de PowerPoint</vt:lpstr>
      <vt:lpstr>Orden de la presentación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Mena</dc:creator>
  <cp:lastModifiedBy>David Mena</cp:lastModifiedBy>
  <cp:revision>125</cp:revision>
  <dcterms:created xsi:type="dcterms:W3CDTF">2025-05-26T19:25:46Z</dcterms:created>
  <dcterms:modified xsi:type="dcterms:W3CDTF">2025-05-30T20:55:57Z</dcterms:modified>
</cp:coreProperties>
</file>